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xls" ContentType="application/vnd.ms-excel"/>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3"/>
    <p:sldId id="258" r:id="rId4"/>
    <p:sldId id="257" r:id="rId5"/>
    <p:sldId id="259" r:id="rId6"/>
    <p:sldId id="291" r:id="rId7"/>
    <p:sldId id="292" r:id="rId8"/>
    <p:sldId id="289" r:id="rId9"/>
    <p:sldId id="290" r:id="rId10"/>
    <p:sldId id="261" r:id="rId11"/>
    <p:sldId id="284" r:id="rId12"/>
    <p:sldId id="285" r:id="rId13"/>
    <p:sldId id="286" r:id="rId14"/>
    <p:sldId id="262" r:id="rId15"/>
    <p:sldId id="263" r:id="rId16"/>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87" r:id="rId31"/>
    <p:sldId id="293" r:id="rId32"/>
    <p:sldId id="277" r:id="rId33"/>
    <p:sldId id="278" r:id="rId34"/>
    <p:sldId id="294" r:id="rId35"/>
    <p:sldId id="279" r:id="rId36"/>
    <p:sldId id="298" r:id="rId37"/>
    <p:sldId id="299" r:id="rId38"/>
    <p:sldId id="297" r:id="rId39"/>
    <p:sldId id="288" r:id="rId40"/>
    <p:sldId id="295" r:id="rId41"/>
    <p:sldId id="280" r:id="rId42"/>
    <p:sldId id="301" r:id="rId43"/>
    <p:sldId id="281" r:id="rId44"/>
    <p:sldId id="302" r:id="rId45"/>
    <p:sldId id="282" r:id="rId46"/>
  </p:sldIdLst>
  <p:sldSz cx="9144000" cy="6858000" type="screen4x3"/>
  <p:notesSz cx="6858000" cy="91440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howGuides="1">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sorterViewPr showFormatting="0">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png"/></Relationships>
</file>

<file path=ppt/media/>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26.wav>
</file>

<file path=ppt/media/audio27.wav>
</file>

<file path=ppt/media/audio28.wav>
</file>

<file path=ppt/media/audio29.wav>
</file>

<file path=ppt/media/audio3.wav>
</file>

<file path=ppt/media/audio30.wav>
</file>

<file path=ppt/media/audio31.wav>
</file>

<file path=ppt/media/audio32.wav>
</file>

<file path=ppt/media/audio33.wav>
</file>

<file path=ppt/media/audio34.wav>
</file>

<file path=ppt/media/audio35.wav>
</file>

<file path=ppt/media/audio36.wav>
</file>

<file path=ppt/media/audio37.wav>
</file>

<file path=ppt/media/audio38.wav>
</file>

<file path=ppt/media/audio39.wav>
</file>

<file path=ppt/media/audio4.wav>
</file>

<file path=ppt/media/audio40.wav>
</file>

<file path=ppt/media/audio41.wav>
</file>

<file path=ppt/media/audio42.wav>
</file>

<file path=ppt/media/audio43.wav>
</file>

<file path=ppt/media/audio5.wav>
</file>

<file path=ppt/media/audio6.wav>
</file>

<file path=ppt/media/audio7.wav>
</file>

<file path=ppt/media/audio8.wav>
</file>

<file path=ppt/media/audio9.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white">
      <p:bgRef idx="1001">
        <a:schemeClr val="bg1"/>
      </p:bgRef>
    </p:bg>
    <p:spTree>
      <p:nvGrpSpPr>
        <p:cNvPr id="1" name=""/>
        <p:cNvGrpSpPr/>
        <p:nvPr/>
      </p:nvGrpSpPr>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1DE31B8-12AF-483A-A568-46BCECCA5B73}" type="datetimeFigureOut">
              <a:rPr kumimoji="0" lang="en-US" sz="1200" b="0" i="0" u="none" strike="noStrike" kern="1200" cap="none" spc="0" normalizeH="0" baseline="0" noProof="0">
                <a:ln>
                  <a:noFill/>
                </a:ln>
                <a:solidFill>
                  <a:schemeClr val="tx1"/>
                </a:solidFill>
                <a:effectLst/>
                <a:uLnTx/>
                <a:uFillTx/>
                <a:latin typeface="+mn-lt"/>
                <a:ea typeface="+mn-ea"/>
                <a:cs typeface="+mn-cs"/>
              </a:rPr>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Click to edit Master text styles</a:t>
            </a:r>
            <a:endParaRPr kumimoji="0" 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Second level</a:t>
            </a:r>
            <a:endParaRPr kumimoji="0" 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Third level</a:t>
            </a:r>
            <a:endParaRPr kumimoji="0" 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Fourth level</a:t>
            </a:r>
            <a:endParaRPr kumimoji="0" 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mn-lt"/>
                <a:ea typeface="+mn-ea"/>
                <a:cs typeface="+mn-cs"/>
              </a:rPr>
              <a:t>Fifth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p>
            <a:pPr lvl="0" algn="r" eaLnBrk="1" hangingPunct="1">
              <a:buNone/>
            </a:pPr>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8" name="Slide Image Placeholder 1"/>
          <p:cNvSpPr>
            <a:spLocks noGrp="1" noRot="1" noChangeAspect="1" noTextEdit="1"/>
          </p:cNvSpPr>
          <p:nvPr>
            <p:ph type="sldImg"/>
          </p:nvPr>
        </p:nvSpPr>
        <p:spPr>
          <a:ln>
            <a:solidFill>
              <a:srgbClr val="000000">
                <a:alpha val="100000"/>
              </a:srgbClr>
            </a:solidFill>
            <a:miter lim="800000"/>
          </a:ln>
        </p:spPr>
      </p:sp>
      <p:sp>
        <p:nvSpPr>
          <p:cNvPr id="55299"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Introduction:  </a:t>
            </a:r>
            <a:endParaRPr dirty="0"/>
          </a:p>
          <a:p>
            <a:pPr lvl="0" eaLnBrk="1" hangingPunct="1">
              <a:spcBef>
                <a:spcPct val="0"/>
              </a:spcBef>
            </a:pPr>
            <a:r>
              <a:rPr dirty="0"/>
              <a:t>What is breakeven?</a:t>
            </a:r>
            <a:endParaRPr dirty="0"/>
          </a:p>
          <a:p>
            <a:pPr lvl="0" eaLnBrk="1" hangingPunct="1">
              <a:spcBef>
                <a:spcPct val="0"/>
              </a:spcBef>
            </a:pPr>
            <a:r>
              <a:rPr dirty="0"/>
              <a:t>What is its purpose?  Why should we learn it?</a:t>
            </a:r>
            <a:endParaRPr dirty="0"/>
          </a:p>
        </p:txBody>
      </p:sp>
      <p:sp>
        <p:nvSpPr>
          <p:cNvPr id="4813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4" name="Slide Image Placeholder 1"/>
          <p:cNvSpPr>
            <a:spLocks noGrp="1" noRot="1" noChangeAspect="1" noTextEdit="1"/>
          </p:cNvSpPr>
          <p:nvPr>
            <p:ph type="sldImg"/>
          </p:nvPr>
        </p:nvSpPr>
        <p:spPr>
          <a:ln>
            <a:solidFill>
              <a:srgbClr val="000000">
                <a:alpha val="100000"/>
              </a:srgbClr>
            </a:solidFill>
            <a:miter lim="800000"/>
          </a:ln>
        </p:spPr>
      </p:sp>
      <p:sp>
        <p:nvSpPr>
          <p:cNvPr id="64515"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The Point at which Total Cost and Revenue intersect (are equal) is the point at which profit = zero</a:t>
            </a:r>
            <a:endParaRPr dirty="0"/>
          </a:p>
        </p:txBody>
      </p:sp>
      <p:sp>
        <p:nvSpPr>
          <p:cNvPr id="57348"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8" name="Slide Image Placeholder 1"/>
          <p:cNvSpPr>
            <a:spLocks noGrp="1" noRot="1" noChangeAspect="1" noTextEdit="1"/>
          </p:cNvSpPr>
          <p:nvPr>
            <p:ph type="sldImg"/>
          </p:nvPr>
        </p:nvSpPr>
        <p:spPr>
          <a:ln>
            <a:solidFill>
              <a:srgbClr val="000000">
                <a:alpha val="100000"/>
              </a:srgbClr>
            </a:solidFill>
            <a:miter lim="800000"/>
          </a:ln>
        </p:spPr>
      </p:sp>
      <p:sp>
        <p:nvSpPr>
          <p:cNvPr id="65539"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Revenue above the breakeven point results in profit (represented by the green shaded area)</a:t>
            </a:r>
            <a:endParaRPr dirty="0"/>
          </a:p>
          <a:p>
            <a:pPr lvl="0" eaLnBrk="1" hangingPunct="1">
              <a:spcBef>
                <a:spcPct val="0"/>
              </a:spcBef>
            </a:pPr>
            <a:endParaRPr dirty="0"/>
          </a:p>
        </p:txBody>
      </p:sp>
      <p:sp>
        <p:nvSpPr>
          <p:cNvPr id="5837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2" name="Slide Image Placeholder 1"/>
          <p:cNvSpPr>
            <a:spLocks noGrp="1" noRot="1" noChangeAspect="1" noTextEdit="1"/>
          </p:cNvSpPr>
          <p:nvPr>
            <p:ph type="sldImg"/>
          </p:nvPr>
        </p:nvSpPr>
        <p:spPr>
          <a:ln>
            <a:solidFill>
              <a:srgbClr val="000000">
                <a:alpha val="100000"/>
              </a:srgbClr>
            </a:solidFill>
            <a:miter lim="800000"/>
          </a:ln>
        </p:spPr>
      </p:sp>
      <p:sp>
        <p:nvSpPr>
          <p:cNvPr id="66563"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Revenue below the breakeven point results in loss (represented by the red shaded area)</a:t>
            </a:r>
            <a:endParaRPr dirty="0"/>
          </a:p>
          <a:p>
            <a:pPr lvl="0" eaLnBrk="1" hangingPunct="1">
              <a:spcBef>
                <a:spcPct val="0"/>
              </a:spcBef>
            </a:pPr>
            <a:endParaRPr dirty="0"/>
          </a:p>
        </p:txBody>
      </p:sp>
      <p:sp>
        <p:nvSpPr>
          <p:cNvPr id="5939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2" name="Slide Image Placeholder 1"/>
          <p:cNvSpPr>
            <a:spLocks noGrp="1" noRot="1" noChangeAspect="1" noTextEdit="1"/>
          </p:cNvSpPr>
          <p:nvPr>
            <p:ph type="sldImg"/>
          </p:nvPr>
        </p:nvSpPr>
        <p:spPr>
          <a:ln>
            <a:solidFill>
              <a:srgbClr val="000000">
                <a:alpha val="100000"/>
              </a:srgbClr>
            </a:solidFill>
            <a:miter lim="800000"/>
          </a:ln>
        </p:spPr>
      </p:sp>
      <p:sp>
        <p:nvSpPr>
          <p:cNvPr id="56323"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the key variables in the breakeven equation.</a:t>
            </a:r>
            <a:endParaRPr dirty="0"/>
          </a:p>
          <a:p>
            <a:pPr lvl="0" eaLnBrk="1" hangingPunct="1">
              <a:spcBef>
                <a:spcPct val="0"/>
              </a:spcBef>
            </a:pPr>
            <a:r>
              <a:rPr dirty="0"/>
              <a:t>The breakeven equation is based on the income statement equation:  Revenues – Operating Costs = Profit</a:t>
            </a:r>
            <a:endParaRPr dirty="0"/>
          </a:p>
        </p:txBody>
      </p:sp>
      <p:sp>
        <p:nvSpPr>
          <p:cNvPr id="4915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6" name="Slide Image Placeholder 1"/>
          <p:cNvSpPr>
            <a:spLocks noGrp="1" noRot="1" noChangeAspect="1" noTextEdit="1"/>
          </p:cNvSpPr>
          <p:nvPr>
            <p:ph type="sldImg"/>
          </p:nvPr>
        </p:nvSpPr>
        <p:spPr>
          <a:ln>
            <a:solidFill>
              <a:srgbClr val="000000">
                <a:alpha val="100000"/>
              </a:srgbClr>
            </a:solidFill>
            <a:miter lim="800000"/>
          </a:ln>
        </p:spPr>
      </p:sp>
      <p:sp>
        <p:nvSpPr>
          <p:cNvPr id="57347"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the key variables in the breakeven equation. (cont’d)</a:t>
            </a:r>
            <a:endParaRPr dirty="0"/>
          </a:p>
          <a:p>
            <a:pPr lvl="0" eaLnBrk="1" hangingPunct="1">
              <a:spcBef>
                <a:spcPct val="0"/>
              </a:spcBef>
            </a:pPr>
            <a:endParaRPr dirty="0"/>
          </a:p>
          <a:p>
            <a:pPr lvl="0" eaLnBrk="1" hangingPunct="1">
              <a:spcBef>
                <a:spcPct val="0"/>
              </a:spcBef>
            </a:pPr>
            <a:r>
              <a:rPr dirty="0"/>
              <a:t>Operating costs can be divided into two components:  Variable and Fixed</a:t>
            </a:r>
            <a:endParaRPr dirty="0"/>
          </a:p>
        </p:txBody>
      </p:sp>
      <p:sp>
        <p:nvSpPr>
          <p:cNvPr id="50180"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8370" name="Slide Image Placeholder 1"/>
          <p:cNvSpPr>
            <a:spLocks noGrp="1" noRot="1" noChangeAspect="1" noTextEdit="1"/>
          </p:cNvSpPr>
          <p:nvPr>
            <p:ph type="sldImg"/>
          </p:nvPr>
        </p:nvSpPr>
        <p:spPr>
          <a:ln>
            <a:solidFill>
              <a:srgbClr val="000000">
                <a:alpha val="100000"/>
              </a:srgbClr>
            </a:solidFill>
            <a:miter lim="800000"/>
          </a:ln>
        </p:spPr>
      </p:sp>
      <p:sp>
        <p:nvSpPr>
          <p:cNvPr id="58371"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the key variables in the breakeven equation. (cont’d)</a:t>
            </a:r>
            <a:endParaRPr dirty="0"/>
          </a:p>
          <a:p>
            <a:pPr lvl="0" eaLnBrk="1" hangingPunct="1">
              <a:spcBef>
                <a:spcPct val="0"/>
              </a:spcBef>
            </a:pPr>
            <a:endParaRPr dirty="0"/>
          </a:p>
          <a:p>
            <a:pPr lvl="0" eaLnBrk="1" hangingPunct="1">
              <a:spcBef>
                <a:spcPct val="0"/>
              </a:spcBef>
            </a:pPr>
            <a:r>
              <a:rPr dirty="0"/>
              <a:t>Breakeven point is where profit equals zero, or </a:t>
            </a:r>
            <a:r>
              <a:rPr b="1" dirty="0"/>
              <a:t>Revenue – VC – FC = Profit.</a:t>
            </a:r>
            <a:endParaRPr b="1" dirty="0"/>
          </a:p>
          <a:p>
            <a:pPr lvl="0" eaLnBrk="1" hangingPunct="1">
              <a:spcBef>
                <a:spcPct val="0"/>
              </a:spcBef>
            </a:pPr>
            <a:r>
              <a:rPr b="1" dirty="0"/>
              <a:t>Memorization is not emphasized in this course, but if you want to memorize a formula, this is the one to memorize.  All breakeven formulas used in accounting textbooks are derived from this one equation.</a:t>
            </a:r>
            <a:endParaRPr b="1" dirty="0"/>
          </a:p>
          <a:p>
            <a:pPr lvl="0" eaLnBrk="1" hangingPunct="1">
              <a:spcBef>
                <a:spcPct val="0"/>
              </a:spcBef>
            </a:pPr>
            <a:r>
              <a:rPr dirty="0"/>
              <a:t>Breakeven Point is where Profit = 0 or Revenue – VC – FC = 0</a:t>
            </a:r>
            <a:endParaRPr dirty="0"/>
          </a:p>
          <a:p>
            <a:pPr lvl="0" eaLnBrk="1" hangingPunct="1">
              <a:spcBef>
                <a:spcPct val="0"/>
              </a:spcBef>
            </a:pPr>
            <a:r>
              <a:rPr dirty="0"/>
              <a:t>Another way of stating this is that Revenue = VC + FC</a:t>
            </a: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p:txBody>
      </p:sp>
      <p:sp>
        <p:nvSpPr>
          <p:cNvPr id="51204"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4" name="Slide Image Placeholder 1"/>
          <p:cNvSpPr>
            <a:spLocks noGrp="1" noRot="1" noChangeAspect="1" noTextEdit="1"/>
          </p:cNvSpPr>
          <p:nvPr>
            <p:ph type="sldImg"/>
          </p:nvPr>
        </p:nvSpPr>
        <p:spPr>
          <a:ln>
            <a:solidFill>
              <a:srgbClr val="000000">
                <a:alpha val="100000"/>
              </a:srgbClr>
            </a:solidFill>
            <a:miter lim="800000"/>
          </a:ln>
        </p:spPr>
      </p:sp>
      <p:sp>
        <p:nvSpPr>
          <p:cNvPr id="59395"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the key variables in the breakeven equation. (cont’d)</a:t>
            </a: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p:txBody>
      </p:sp>
      <p:sp>
        <p:nvSpPr>
          <p:cNvPr id="52228"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8" name="Slide Image Placeholder 1"/>
          <p:cNvSpPr>
            <a:spLocks noGrp="1" noRot="1" noChangeAspect="1" noTextEdit="1"/>
          </p:cNvSpPr>
          <p:nvPr>
            <p:ph type="sldImg"/>
          </p:nvPr>
        </p:nvSpPr>
        <p:spPr>
          <a:ln>
            <a:solidFill>
              <a:srgbClr val="000000">
                <a:alpha val="100000"/>
              </a:srgbClr>
            </a:solidFill>
            <a:miter lim="800000"/>
          </a:ln>
        </p:spPr>
      </p:sp>
      <p:sp>
        <p:nvSpPr>
          <p:cNvPr id="60419"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a:t>
            </a:r>
            <a:endParaRPr dirty="0"/>
          </a:p>
          <a:p>
            <a:pPr lvl="0" eaLnBrk="1" hangingPunct="1">
              <a:spcBef>
                <a:spcPct val="0"/>
              </a:spcBef>
            </a:pPr>
            <a:r>
              <a:rPr dirty="0"/>
              <a:t>Identify the lines on the graph.  </a:t>
            </a:r>
            <a:endParaRPr dirty="0"/>
          </a:p>
          <a:p>
            <a:pPr lvl="0" eaLnBrk="1" hangingPunct="1">
              <a:spcBef>
                <a:spcPct val="0"/>
              </a:spcBef>
            </a:pPr>
            <a:r>
              <a:rPr dirty="0"/>
              <a:t>The purple line represents revenue.  Revenue when zero units are sold is zero dollars.</a:t>
            </a:r>
            <a:endParaRPr dirty="0"/>
          </a:p>
        </p:txBody>
      </p:sp>
      <p:sp>
        <p:nvSpPr>
          <p:cNvPr id="5325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2" name="Slide Image Placeholder 1"/>
          <p:cNvSpPr>
            <a:spLocks noGrp="1" noRot="1" noChangeAspect="1" noTextEdit="1"/>
          </p:cNvSpPr>
          <p:nvPr>
            <p:ph type="sldImg"/>
          </p:nvPr>
        </p:nvSpPr>
        <p:spPr>
          <a:ln>
            <a:solidFill>
              <a:srgbClr val="000000">
                <a:alpha val="100000"/>
              </a:srgbClr>
            </a:solidFill>
            <a:miter lim="800000"/>
          </a:ln>
        </p:spPr>
      </p:sp>
      <p:sp>
        <p:nvSpPr>
          <p:cNvPr id="61443"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The red line represents variable cost.  VC when zero units are sold is zero dollars.</a:t>
            </a:r>
            <a:endParaRPr dirty="0"/>
          </a:p>
          <a:p>
            <a:pPr lvl="0" eaLnBrk="1" hangingPunct="1">
              <a:spcBef>
                <a:spcPct val="0"/>
              </a:spcBef>
            </a:pPr>
            <a:endParaRPr dirty="0"/>
          </a:p>
        </p:txBody>
      </p:sp>
      <p:sp>
        <p:nvSpPr>
          <p:cNvPr id="5427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6" name="Slide Image Placeholder 1"/>
          <p:cNvSpPr>
            <a:spLocks noGrp="1" noRot="1" noChangeAspect="1" noTextEdit="1"/>
          </p:cNvSpPr>
          <p:nvPr>
            <p:ph type="sldImg"/>
          </p:nvPr>
        </p:nvSpPr>
        <p:spPr>
          <a:ln>
            <a:solidFill>
              <a:srgbClr val="000000">
                <a:alpha val="100000"/>
              </a:srgbClr>
            </a:solidFill>
            <a:miter lim="800000"/>
          </a:ln>
        </p:spPr>
      </p:sp>
      <p:sp>
        <p:nvSpPr>
          <p:cNvPr id="62467"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 (cont’d)</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The blue line represents fixed cost.  FC, by definition, remains the same regardless of number of units sold</a:t>
            </a:r>
            <a:endParaRPr dirty="0"/>
          </a:p>
          <a:p>
            <a:pPr lvl="0" eaLnBrk="1" hangingPunct="1">
              <a:spcBef>
                <a:spcPct val="0"/>
              </a:spcBef>
            </a:pPr>
            <a:endParaRPr dirty="0"/>
          </a:p>
        </p:txBody>
      </p:sp>
      <p:sp>
        <p:nvSpPr>
          <p:cNvPr id="55300"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3490" name="Slide Image Placeholder 1"/>
          <p:cNvSpPr>
            <a:spLocks noGrp="1" noRot="1" noChangeAspect="1" noTextEdit="1"/>
          </p:cNvSpPr>
          <p:nvPr>
            <p:ph type="sldImg"/>
          </p:nvPr>
        </p:nvSpPr>
        <p:spPr>
          <a:ln>
            <a:solidFill>
              <a:srgbClr val="000000">
                <a:alpha val="100000"/>
              </a:srgbClr>
            </a:solidFill>
            <a:miter lim="800000"/>
          </a:ln>
        </p:spPr>
      </p:sp>
      <p:sp>
        <p:nvSpPr>
          <p:cNvPr id="63491" name="Notes Placeholder 2"/>
          <p:cNvSpPr>
            <a:spLocks noGrp="1"/>
          </p:cNvSpPr>
          <p:nvPr>
            <p:ph type="body" idx="1"/>
          </p:nvPr>
        </p:nvSpPr>
        <p:spPr>
          <a:noFill/>
          <a:ln>
            <a:noFill/>
          </a:ln>
        </p:spPr>
        <p:txBody>
          <a:bodyPr wrap="square" lIns="91440" tIns="45720" rIns="91440" bIns="45720" anchor="t" anchorCtr="0"/>
          <a:p>
            <a:pPr lvl="0" eaLnBrk="1" hangingPunct="1">
              <a:spcBef>
                <a:spcPct val="0"/>
              </a:spcBef>
            </a:pPr>
            <a:r>
              <a:rPr dirty="0"/>
              <a:t>Activity Step 3 Identify key variables in the breakeven equation. (cont’d)</a:t>
            </a:r>
            <a:endParaRPr dirty="0"/>
          </a:p>
          <a:p>
            <a:pPr lvl="0" eaLnBrk="1" hangingPunct="1">
              <a:spcBef>
                <a:spcPct val="0"/>
              </a:spcBef>
            </a:pPr>
            <a:r>
              <a:rPr dirty="0"/>
              <a:t>Identify the lines on the graph.  </a:t>
            </a:r>
            <a:endParaRPr dirty="0"/>
          </a:p>
          <a:p>
            <a:pPr lvl="0" eaLnBrk="1" hangingPunct="1">
              <a:spcBef>
                <a:spcPct val="0"/>
              </a:spcBef>
            </a:pPr>
            <a:endParaRPr dirty="0"/>
          </a:p>
          <a:p>
            <a:pPr lvl="0" eaLnBrk="1" hangingPunct="1">
              <a:spcBef>
                <a:spcPct val="0"/>
              </a:spcBef>
            </a:pPr>
            <a:r>
              <a:rPr dirty="0"/>
              <a:t>The green line represents total cost, which is the sum of VC and FC.</a:t>
            </a:r>
            <a:endParaRPr dirty="0"/>
          </a:p>
          <a:p>
            <a:pPr lvl="0" eaLnBrk="1" hangingPunct="1">
              <a:spcBef>
                <a:spcPct val="0"/>
              </a:spcBef>
            </a:pPr>
            <a:endParaRPr dirty="0"/>
          </a:p>
        </p:txBody>
      </p:sp>
      <p:sp>
        <p:nvSpPr>
          <p:cNvPr id="56324"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p>
            <a:pPr lvl="0" algn="r" eaLnBrk="1" hangingPunct="1"/>
            <a:fld id="{9A0DB2DC-4C9A-4742-B13C-FB6460FD3503}" type="slidenum">
              <a:rPr lang="en-US" sz="1200" dirty="0">
                <a:latin typeface="Calibri" panose="020F0502020204030204" pitchFamily="34" charset="0"/>
              </a:rPr>
            </a:fld>
            <a:endParaRPr lang="en-US" sz="1200" dirty="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9" name="Title 28"/>
          <p:cNvSpPr>
            <a:spLocks noGrp="1"/>
          </p:cNvSpPr>
          <p:nvPr>
            <p:ph type="ctrTitle"/>
          </p:nvPr>
        </p:nvSpPr>
        <p:spPr>
          <a:xfrm>
            <a:off x="381000" y="4853411"/>
            <a:ext cx="8458200" cy="1222375"/>
          </a:xfrm>
        </p:spPr>
        <p:txBody>
          <a:bodyPr anchor="t"/>
          <a:lstStyle/>
          <a:p>
            <a:r>
              <a:rPr lang="en-US" smtClean="0"/>
              <a:t>Click to edit Master title style</a:t>
            </a:r>
            <a:endParaRPr lang="en-US"/>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14" name="Date Placeholder 15"/>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A3E3D8A-386E-4F1F-A43E-40E2E6FAE486}"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1"/>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14"/>
          <p:cNvSpPr>
            <a:spLocks noGrp="1"/>
          </p:cNvSpPr>
          <p:nvPr>
            <p:ph type="sldNum" sz="quarter" idx="4"/>
          </p:nvPr>
        </p:nvSpPr>
        <p:spPr>
          <a:xfrm>
            <a:off x="8229600" y="6473825"/>
            <a:ext cx="758825" cy="247650"/>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fld id="{9A0DB2DC-4C9A-4742-B13C-FB6460FD3503}" type="slidenum">
              <a:rPr lang="en-US" dirty="0"/>
            </a:fld>
            <a:endParaRPr lang="en-US"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49276"/>
            <a:ext cx="6248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Date Placeholder 3"/>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93265055-ADDE-44D2-9C65-F79B2079494A}"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4"/>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5"/>
          <p:cNvSpPr>
            <a:spLocks noGrp="1"/>
          </p:cNvSpPr>
          <p:nvPr>
            <p:ph type="sldNum" sz="quarter" idx="4"/>
          </p:nvPr>
        </p:nvSpPr>
        <p:spPr>
          <a:xfrm>
            <a:off x="8229600" y="6477000"/>
            <a:ext cx="762000" cy="244475"/>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lang="en-US" smtClean="0"/>
              <a:t>Click to edit Master title style</a:t>
            </a:r>
            <a:endParaRPr lang="en-US"/>
          </a:p>
        </p:txBody>
      </p:sp>
      <p:sp>
        <p:nvSpPr>
          <p:cNvPr id="27" name="Content Placeholder 26"/>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Date Placeholder 24"/>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9683EA02-2C3F-4C6B-B4B9-3C105B43F779}"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18"/>
          <p:cNvSpPr>
            <a:spLocks noGrp="1"/>
          </p:cNvSpPr>
          <p:nvPr>
            <p:ph type="ftr" sz="quarter" idx="3"/>
          </p:nvPr>
        </p:nvSpPr>
        <p:spPr>
          <a:xfrm>
            <a:off x="3581400" y="76200"/>
            <a:ext cx="28956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15"/>
          <p:cNvSpPr>
            <a:spLocks noGrp="1"/>
          </p:cNvSpPr>
          <p:nvPr>
            <p:ph type="sldNum" sz="quarter" idx="4"/>
          </p:nvPr>
        </p:nvSpPr>
        <p:spPr>
          <a:xfrm>
            <a:off x="8229600" y="6473825"/>
            <a:ext cx="758825" cy="247650"/>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endParaRPr lang="en-US" smtClean="0"/>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lang="en-US" smtClean="0"/>
              <a:t>Click to edit Master title style</a:t>
            </a:r>
            <a:endParaRPr lang="en-US"/>
          </a:p>
        </p:txBody>
      </p:sp>
      <p:sp>
        <p:nvSpPr>
          <p:cNvPr id="14" name="Date Placeholder 18"/>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9E14421-1838-42AE-9BEF-48BA141B6ADD}"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10"/>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15"/>
          <p:cNvSpPr>
            <a:spLocks noGrp="1"/>
          </p:cNvSpPr>
          <p:nvPr>
            <p:ph type="sldNum" sz="quarter" idx="4"/>
          </p:nvPr>
        </p:nvSpPr>
        <p:spPr>
          <a:xfrm>
            <a:off x="8229600" y="6477000"/>
            <a:ext cx="762000" cy="244475"/>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lang="en-US" smtClean="0"/>
              <a:t>Click to edit Master title style</a:t>
            </a:r>
            <a:endParaRPr lang="en-US"/>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2" name="Date Placeholder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p>
            <a:pPr lvl="0" eaLnBrk="1" hangingPunct="1">
              <a:buNone/>
            </a:pPr>
            <a:fld id="{9A0DB2DC-4C9A-4742-B13C-FB6460FD3503}" type="slidenum">
              <a:rPr lang="en-US" dirty="0"/>
            </a:fld>
            <a:endParaRPr lang="en-US"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showMasterSp="0">
  <p:cSld name="Comparison">
    <p:spTree>
      <p:nvGrpSpPr>
        <p:cNvPr id="1" name=""/>
        <p:cNvGrpSpPr/>
        <p:nvPr/>
      </p:nvGrpSpPr>
      <p:grpSpPr>
        <a:xfrm>
          <a:off x="0" y="0"/>
          <a:ext cx="0" cy="0"/>
          <a:chOff x="0" y="0"/>
          <a:chExt cx="0" cy="0"/>
        </a:xfrm>
      </p:grpSpPr>
      <p:sp>
        <p:nvSpPr>
          <p:cNvPr id="2" name="Straight Connector 12"/>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9" name="Title 28"/>
          <p:cNvSpPr>
            <a:spLocks noGrp="1"/>
          </p:cNvSpPr>
          <p:nvPr>
            <p:ph type="title"/>
          </p:nvPr>
        </p:nvSpPr>
        <p:spPr>
          <a:xfrm>
            <a:off x="304800" y="5410200"/>
            <a:ext cx="8610600" cy="882650"/>
          </a:xfrm>
        </p:spPr>
        <p:txBody>
          <a:bodyPr/>
          <a:lstStyle>
            <a:lvl1pPr>
              <a:defRPr/>
            </a:lvl1pPr>
          </a:lstStyle>
          <a:p>
            <a:r>
              <a:rPr lang="en-US" smtClean="0"/>
              <a:t>Click to edit Master title style</a:t>
            </a:r>
            <a:endParaRPr lang="en-US"/>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endParaRPr lang="en-US" smtClean="0"/>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endParaRPr lang="en-US" smtClean="0"/>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4" name="Date Placeholder 9"/>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7CBE2FC7-0D95-4CA6-BBCF-1C5BD0C02A7E}"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5"/>
          <p:cNvSpPr>
            <a:spLocks noGrp="1"/>
          </p:cNvSpPr>
          <p:nvPr>
            <p:ph type="ftr" sz="quarter" idx="1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6"/>
          <p:cNvSpPr>
            <a:spLocks noGrp="1"/>
          </p:cNvSpPr>
          <p:nvPr>
            <p:ph type="sldNum" sz="quarter" idx="14"/>
          </p:nvPr>
        </p:nvSpPr>
        <p:spPr>
          <a:xfrm>
            <a:off x="8229600" y="6477000"/>
            <a:ext cx="762000" cy="247650"/>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lang="en-US" smtClean="0"/>
              <a:t>Click to edit Master title style</a:t>
            </a:r>
            <a:endParaRPr lang="en-US"/>
          </a:p>
        </p:txBody>
      </p:sp>
      <p:sp>
        <p:nvSpPr>
          <p:cNvPr id="2" name="Date Placeholder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p>
            <a:pPr lvl="0" eaLnBrk="1" hangingPunct="1">
              <a:buNone/>
            </a:pPr>
            <a:fld id="{9A0DB2DC-4C9A-4742-B13C-FB6460FD3503}" type="slidenum">
              <a:rPr lang="en-US" dirty="0"/>
            </a:fld>
            <a:endParaRPr lang="en-US"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3" name="Date Placeholder 2"/>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79F5559C-0269-4292-A4A2-391FCA3E7CC9}"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23"/>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6"/>
          <p:cNvSpPr>
            <a:spLocks noGrp="1"/>
          </p:cNvSpPr>
          <p:nvPr>
            <p:ph type="sldNum" sz="quarter" idx="4"/>
          </p:nvPr>
        </p:nvSpPr>
        <p:spPr>
          <a:xfrm>
            <a:off x="8229600" y="6477000"/>
            <a:ext cx="762000" cy="244475"/>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11"/>
          <p:cNvSpPr>
            <a:spLocks noGrp="1"/>
          </p:cNvSpPr>
          <p:nvPr>
            <p:ph type="title"/>
          </p:nvPr>
        </p:nvSpPr>
        <p:spPr>
          <a:xfrm>
            <a:off x="457200" y="5486400"/>
            <a:ext cx="8458200" cy="520700"/>
          </a:xfrm>
        </p:spPr>
        <p:txBody>
          <a:bodyPr/>
          <a:lstStyle>
            <a:lvl1pPr algn="l">
              <a:buNone/>
              <a:defRPr sz="2000" b="1"/>
            </a:lvl1pPr>
          </a:lstStyle>
          <a:p>
            <a:r>
              <a:rPr lang="en-US" smtClean="0"/>
              <a:t>Click to edit Master title style</a:t>
            </a:r>
            <a:endParaRPr lang="en-US"/>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a:r>
              <a:rPr lang="en-US" smtClean="0"/>
              <a:t>Click to edit Master text styles</a:t>
            </a:r>
            <a:endParaRPr lang="en-US" smtClean="0"/>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2" name="Date Placeholder 24"/>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5598DC98-64D4-46CA-9C62-600AD72E1C65}"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28"/>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6"/>
          <p:cNvSpPr>
            <a:spLocks noGrp="1"/>
          </p:cNvSpPr>
          <p:nvPr>
            <p:ph type="sldNum" sz="quarter" idx="4"/>
          </p:nvPr>
        </p:nvSpPr>
        <p:spPr>
          <a:xfrm>
            <a:off x="8229600" y="6477000"/>
            <a:ext cx="762000" cy="244475"/>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vert="horz" wrap="square" lIns="91440" tIns="45720" rIns="91440" bIns="45720" numCol="1" anchor="t" anchorCtr="0" compatLnSpc="1">
            <a:normAutofit/>
          </a:bodyPr>
          <a:lstStyle>
            <a:lvl1pPr marL="0" indent="0">
              <a:buNone/>
              <a:defRPr sz="3200"/>
            </a:lvl1pPr>
          </a:lstStyle>
          <a:p>
            <a:pPr marL="0" marR="0" lvl="0" indent="0" algn="l" defTabSz="914400" rtl="0" eaLnBrk="0" fontAlgn="base" latinLnBrk="0" hangingPunct="0">
              <a:lnSpc>
                <a:spcPct val="100000"/>
              </a:lnSpc>
              <a:spcBef>
                <a:spcPct val="20000"/>
              </a:spcBef>
              <a:spcAft>
                <a:spcPct val="0"/>
              </a:spcAft>
              <a:buClr>
                <a:schemeClr val="accent1"/>
              </a:buClr>
              <a:buSzPct val="70000"/>
              <a:buFont typeface="Wingdings 2" panose="05020102010507070707" pitchFamily="18" charset="2"/>
              <a:buNone/>
              <a:defRPr/>
            </a:pPr>
            <a:r>
              <a:rPr kumimoji="0" lang="en-US" sz="3200" b="0" i="0" u="none" strike="noStrike" kern="1200" cap="none" spc="0" normalizeH="0" baseline="0" noProof="0" smtClean="0">
                <a:ln>
                  <a:noFill/>
                </a:ln>
                <a:solidFill>
                  <a:schemeClr val="tx2"/>
                </a:solidFill>
                <a:effectLst/>
                <a:uLnTx/>
                <a:uFillTx/>
                <a:latin typeface="+mn-lt"/>
                <a:ea typeface="+mn-ea"/>
                <a:cs typeface="+mn-cs"/>
              </a:rPr>
              <a:t>Click icon to add picture</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sp>
        <p:nvSpPr>
          <p:cNvPr id="17" name="Title 16"/>
          <p:cNvSpPr>
            <a:spLocks noGrp="1"/>
          </p:cNvSpPr>
          <p:nvPr>
            <p:ph type="title"/>
          </p:nvPr>
        </p:nvSpPr>
        <p:spPr>
          <a:xfrm>
            <a:off x="381000" y="4993760"/>
            <a:ext cx="5867400" cy="522288"/>
          </a:xfrm>
        </p:spPr>
        <p:txBody>
          <a:bodyPr/>
          <a:lstStyle>
            <a:lvl1pPr algn="l">
              <a:buNone/>
              <a:defRPr sz="2000" b="1"/>
            </a:lvl1pPr>
          </a:lstStyle>
          <a:p>
            <a:r>
              <a:rPr lang="en-US" smtClean="0"/>
              <a:t>Click to edit Master title style</a:t>
            </a:r>
            <a:endParaRPr lang="en-US"/>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a:r>
              <a:rPr lang="en-US" smtClean="0"/>
              <a:t>Click to edit Master text styles</a:t>
            </a:r>
            <a:endParaRPr lang="en-US" smtClean="0"/>
          </a:p>
        </p:txBody>
      </p:sp>
      <p:sp>
        <p:nvSpPr>
          <p:cNvPr id="2" name="Date Placeholder 6"/>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574317C7-4554-4135-897D-253EED1531FD}"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4"/>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30"/>
          <p:cNvSpPr>
            <a:spLocks noGrp="1"/>
          </p:cNvSpPr>
          <p:nvPr>
            <p:ph type="sldNum" sz="quarter" idx="4"/>
          </p:nvPr>
        </p:nvSpPr>
        <p:spPr>
          <a:xfrm>
            <a:off x="8229600" y="6477000"/>
            <a:ext cx="762000" cy="244475"/>
          </a:xfrm>
          <a:prstGeom prst="rect">
            <a:avLst/>
          </a:prstGeom>
        </p:spPr>
        <p:txBody>
          <a:bodyPr vert="horz"/>
          <a:p>
            <a:pPr algn="r">
              <a:buNone/>
            </a:pPr>
            <a:fld id="{9A0DB2DC-4C9A-4742-B13C-FB6460FD3503}" type="slidenum">
              <a:rPr lang="en-US" dirty="0">
                <a:latin typeface="Franklin Gothic Book" panose="020B0503020102020204" pitchFamily="34" charset="0"/>
              </a:rPr>
            </a:fld>
            <a:endParaRPr lang="en-US" dirty="0">
              <a:latin typeface="Franklin Gothic Book" panose="020B05030201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white">
      <p:bgRef idx="1003">
        <a:schemeClr val="bg2"/>
      </p:bgRef>
    </p:bg>
    <p:spTree>
      <p:nvGrpSpPr>
        <p:cNvPr id="1" name=""/>
        <p:cNvGrpSpPr/>
        <p:nvPr/>
      </p:nvGrpSpPr>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8197" name="Text Placeholder 7"/>
          <p:cNvSpPr>
            <a:spLocks noGrp="1"/>
          </p:cNvSpPr>
          <p:nvPr>
            <p:ph type="body" idx="1"/>
          </p:nvPr>
        </p:nvSpPr>
        <p:spPr>
          <a:xfrm>
            <a:off x="304800" y="1554163"/>
            <a:ext cx="8686800" cy="4525962"/>
          </a:xfrm>
          <a:prstGeom prst="rect">
            <a:avLst/>
          </a:prstGeom>
          <a:noFill/>
          <a:ln w="9525">
            <a:noFill/>
          </a:ln>
        </p:spPr>
        <p:txBody>
          <a:bodyPr/>
          <a:p>
            <a:pPr lvl="0"/>
            <a:r>
              <a:rPr dirty="0"/>
              <a:t>Click to edit Master text styles</a:t>
            </a:r>
            <a:endParaRPr dirty="0"/>
          </a:p>
          <a:p>
            <a:pPr lvl="1"/>
            <a:r>
              <a:rPr dirty="0"/>
              <a:t>Second level</a:t>
            </a:r>
            <a:endParaRPr dirty="0"/>
          </a:p>
          <a:p>
            <a:pPr lvl="2"/>
            <a:r>
              <a:rPr dirty="0"/>
              <a:t>Third level</a:t>
            </a:r>
            <a:endParaRPr dirty="0"/>
          </a:p>
          <a:p>
            <a:pPr lvl="3"/>
            <a:r>
              <a:rPr dirty="0"/>
              <a:t>Fourth level</a:t>
            </a:r>
            <a:endParaRPr dirty="0"/>
          </a:p>
          <a:p>
            <a:pPr lvl="4"/>
            <a:r>
              <a:rPr dirty="0"/>
              <a:t>Fifth level</a:t>
            </a:r>
            <a:endParaRPr dirty="0"/>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fontAlgn="auto" latinLnBrk="0" hangingPunct="1">
              <a:spcBef>
                <a:spcPts val="0"/>
              </a:spcBef>
              <a:spcAft>
                <a:spcPts val="0"/>
              </a:spcAft>
              <a:defRPr kumimoji="0" sz="1200">
                <a:solidFill>
                  <a:schemeClr val="accent1">
                    <a:shade val="75000"/>
                  </a:schemeClr>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fontAlgn="auto" latinLnBrk="0" hangingPunct="1">
              <a:spcBef>
                <a:spcPts val="0"/>
              </a:spcBef>
              <a:spcAft>
                <a:spcPts val="0"/>
              </a:spcAft>
              <a:defRPr kumimoji="0" sz="1200">
                <a:solidFill>
                  <a:schemeClr val="accent1">
                    <a:shade val="75000"/>
                  </a:schemeClr>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a:defRPr sz="1200">
                <a:solidFill>
                  <a:srgbClr val="268EA8"/>
                </a:solidFill>
                <a:latin typeface="Franklin Gothic Book" panose="020B0503020102020204" pitchFamily="34" charset="0"/>
              </a:defRPr>
            </a:lvl1pPr>
          </a:lstStyle>
          <a:p>
            <a:pPr lvl="0" eaLnBrk="1" hangingPunct="1">
              <a:buNone/>
            </a:pPr>
            <a:fld id="{9A0DB2DC-4C9A-4742-B13C-FB6460FD3503}" type="slidenum">
              <a:rPr lang="en-US" dirty="0"/>
            </a:fld>
            <a:endParaRPr lang="en-US" dirty="0">
              <a:latin typeface="Arial" panose="020B0604020202020204" pitchFamily="34" charset="0"/>
            </a:endParaRPr>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lang="en-US" smtClean="0"/>
              <a:t>Click to edit Master title style</a:t>
            </a:r>
            <a:endParaRPr lang="en-US"/>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spcBef>
          <a:spcPct val="0"/>
        </a:spcBef>
        <a:spcAft>
          <a:spcPct val="0"/>
        </a:spcAft>
        <a:defRPr sz="3600" kern="1200" cap="all">
          <a:solidFill>
            <a:schemeClr val="tx2"/>
          </a:solidFill>
          <a:effectLst>
            <a:reflection blurRad="12700" stA="48000" endA="300" endPos="55000" dir="5400000" sy="-90000" algn="bl" rotWithShape="0"/>
          </a:effectLst>
          <a:latin typeface="+mj-lt"/>
          <a:ea typeface="+mj-ea"/>
          <a:cs typeface="+mj-cs"/>
        </a:defRPr>
      </a:lvl1pPr>
      <a:lvl2pPr algn="l" rtl="0" eaLnBrk="0" fontAlgn="base" hangingPunct="0">
        <a:spcBef>
          <a:spcPct val="0"/>
        </a:spcBef>
        <a:spcAft>
          <a:spcPct val="0"/>
        </a:spcAft>
        <a:defRPr sz="3600">
          <a:solidFill>
            <a:schemeClr val="tx2"/>
          </a:solidFill>
          <a:latin typeface="Franklin Gothic Medium" panose="020B0603020102020204" pitchFamily="34" charset="0"/>
        </a:defRPr>
      </a:lvl2pPr>
      <a:lvl3pPr algn="l" rtl="0" eaLnBrk="0" fontAlgn="base" hangingPunct="0">
        <a:spcBef>
          <a:spcPct val="0"/>
        </a:spcBef>
        <a:spcAft>
          <a:spcPct val="0"/>
        </a:spcAft>
        <a:defRPr sz="3600">
          <a:solidFill>
            <a:schemeClr val="tx2"/>
          </a:solidFill>
          <a:latin typeface="Franklin Gothic Medium" panose="020B0603020102020204" pitchFamily="34" charset="0"/>
        </a:defRPr>
      </a:lvl3pPr>
      <a:lvl4pPr algn="l" rtl="0" eaLnBrk="0" fontAlgn="base" hangingPunct="0">
        <a:spcBef>
          <a:spcPct val="0"/>
        </a:spcBef>
        <a:spcAft>
          <a:spcPct val="0"/>
        </a:spcAft>
        <a:defRPr sz="3600">
          <a:solidFill>
            <a:schemeClr val="tx2"/>
          </a:solidFill>
          <a:latin typeface="Franklin Gothic Medium" panose="020B0603020102020204" pitchFamily="34" charset="0"/>
        </a:defRPr>
      </a:lvl4pPr>
      <a:lvl5pPr algn="l" rtl="0" eaLnBrk="0" fontAlgn="base" hangingPunct="0">
        <a:spcBef>
          <a:spcPct val="0"/>
        </a:spcBef>
        <a:spcAft>
          <a:spcPct val="0"/>
        </a:spcAft>
        <a:defRPr sz="3600">
          <a:solidFill>
            <a:schemeClr val="tx2"/>
          </a:solidFill>
          <a:latin typeface="Franklin Gothic Medium" panose="020B0603020102020204" pitchFamily="34" charset="0"/>
        </a:defRPr>
      </a:lvl5pPr>
      <a:lvl6pPr marL="457200" algn="l" rtl="0" fontAlgn="base">
        <a:spcBef>
          <a:spcPct val="0"/>
        </a:spcBef>
        <a:spcAft>
          <a:spcPct val="0"/>
        </a:spcAft>
        <a:defRPr sz="3600">
          <a:solidFill>
            <a:schemeClr val="tx2"/>
          </a:solidFill>
          <a:latin typeface="Franklin Gothic Medium" panose="020B0603020102020204" pitchFamily="34" charset="0"/>
        </a:defRPr>
      </a:lvl6pPr>
      <a:lvl7pPr marL="914400" algn="l" rtl="0" fontAlgn="base">
        <a:spcBef>
          <a:spcPct val="0"/>
        </a:spcBef>
        <a:spcAft>
          <a:spcPct val="0"/>
        </a:spcAft>
        <a:defRPr sz="3600">
          <a:solidFill>
            <a:schemeClr val="tx2"/>
          </a:solidFill>
          <a:latin typeface="Franklin Gothic Medium" panose="020B0603020102020204" pitchFamily="34" charset="0"/>
        </a:defRPr>
      </a:lvl7pPr>
      <a:lvl8pPr marL="1371600" algn="l" rtl="0" fontAlgn="base">
        <a:spcBef>
          <a:spcPct val="0"/>
        </a:spcBef>
        <a:spcAft>
          <a:spcPct val="0"/>
        </a:spcAft>
        <a:defRPr sz="3600">
          <a:solidFill>
            <a:schemeClr val="tx2"/>
          </a:solidFill>
          <a:latin typeface="Franklin Gothic Medium" panose="020B0603020102020204" pitchFamily="34" charset="0"/>
        </a:defRPr>
      </a:lvl8pPr>
      <a:lvl9pPr marL="1828800" algn="l" rtl="0" fontAlgn="base">
        <a:spcBef>
          <a:spcPct val="0"/>
        </a:spcBef>
        <a:spcAft>
          <a:spcPct val="0"/>
        </a:spcAft>
        <a:defRPr sz="3600">
          <a:solidFill>
            <a:schemeClr val="tx2"/>
          </a:solidFill>
          <a:latin typeface="Franklin Gothic Medium" panose="020B0603020102020204" pitchFamily="34" charset="0"/>
        </a:defRPr>
      </a:lvl9pPr>
    </p:titleStyle>
    <p:bodyStyle>
      <a:lvl1pPr marL="342900" indent="-342900" algn="l" rtl="0" eaLnBrk="0" fontAlgn="base" hangingPunct="0">
        <a:spcBef>
          <a:spcPct val="20000"/>
        </a:spcBef>
        <a:spcAft>
          <a:spcPct val="0"/>
        </a:spcAft>
        <a:buClr>
          <a:schemeClr val="accent1"/>
        </a:buClr>
        <a:buSzPct val="70000"/>
        <a:buFont typeface="Wingdings 2" panose="05020102010507070707"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anose="05020102010507070707"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anose="05020102010507070707" pitchFamily="18" charset="2"/>
        <a:buChar char=""/>
        <a:defRPr sz="20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panose="05020102010507070707"/>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panose="05020102010507070707"/>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panose="05020102010507070707"/>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panose="05020102010507070707"/>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0.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1.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2.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3.wav"/></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4.wav"/></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5.wav"/></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6.wav"/></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7.wav"/></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18.wav"/></Relationships>
</file>

<file path=ppt/slides/_rels/slide19.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19.wav"/><Relationship Id="rId2" Type="http://schemas.openxmlformats.org/officeDocument/2006/relationships/image" Target="../media/image6.png"/><Relationship Id="rId1" Type="http://schemas.openxmlformats.org/officeDocument/2006/relationships/oleObject" Target="../embeddings/Workbook1.xls"/></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audio" Target="../media/audio2.wav"/></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vmlDrawing" Target="../drawings/vmlDrawing2.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0.wav"/><Relationship Id="rId2" Type="http://schemas.openxmlformats.org/officeDocument/2006/relationships/image" Target="../media/image7.png"/><Relationship Id="rId1" Type="http://schemas.openxmlformats.org/officeDocument/2006/relationships/oleObject" Target="../embeddings/Workbook2.xls"/></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vmlDrawing" Target="../drawings/vmlDrawing3.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1.wav"/><Relationship Id="rId2" Type="http://schemas.openxmlformats.org/officeDocument/2006/relationships/image" Target="../media/image8.png"/><Relationship Id="rId1" Type="http://schemas.openxmlformats.org/officeDocument/2006/relationships/oleObject" Target="../embeddings/Workbook3.xls"/></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vmlDrawing" Target="../drawings/vmlDrawing4.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2.wav"/><Relationship Id="rId2" Type="http://schemas.openxmlformats.org/officeDocument/2006/relationships/image" Target="../media/image9.png"/><Relationship Id="rId1" Type="http://schemas.openxmlformats.org/officeDocument/2006/relationships/oleObject" Target="../embeddings/Workbook4.xls"/></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vmlDrawing" Target="../drawings/vmlDrawing5.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3.wav"/><Relationship Id="rId2" Type="http://schemas.openxmlformats.org/officeDocument/2006/relationships/image" Target="../media/image9.png"/><Relationship Id="rId1" Type="http://schemas.openxmlformats.org/officeDocument/2006/relationships/oleObject" Target="../embeddings/Workbook5.xls"/></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vmlDrawing" Target="../drawings/vmlDrawing6.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4.wav"/><Relationship Id="rId2" Type="http://schemas.openxmlformats.org/officeDocument/2006/relationships/image" Target="../media/image10.png"/><Relationship Id="rId1" Type="http://schemas.openxmlformats.org/officeDocument/2006/relationships/oleObject" Target="../embeddings/Workbook6.xls"/></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vmlDrawing" Target="../drawings/vmlDrawing7.vml"/><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audio" Target="../media/audio25.wav"/><Relationship Id="rId2" Type="http://schemas.openxmlformats.org/officeDocument/2006/relationships/image" Target="../media/image10.png"/><Relationship Id="rId1" Type="http://schemas.openxmlformats.org/officeDocument/2006/relationships/oleObject" Target="../embeddings/Workbook7.xls"/></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26.wav"/></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27.wav"/></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28.wav"/></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29.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3.wav"/></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0.wav"/><Relationship Id="rId1" Type="http://schemas.openxmlformats.org/officeDocument/2006/relationships/image" Target="../media/image1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31.wav"/></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2.wav"/><Relationship Id="rId1" Type="http://schemas.openxmlformats.org/officeDocument/2006/relationships/image" Target="../media/image12.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3.wav"/><Relationship Id="rId1" Type="http://schemas.openxmlformats.org/officeDocument/2006/relationships/image" Target="../media/image13.png"/></Relationships>
</file>

<file path=ppt/slides/_rels/slide3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audio" Target="../media/audio34.wav"/><Relationship Id="rId1" Type="http://schemas.openxmlformats.org/officeDocument/2006/relationships/image" Target="../media/image14.png"/></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audio" Target="../media/audio35.wav"/><Relationship Id="rId1" Type="http://schemas.openxmlformats.org/officeDocument/2006/relationships/image" Target="../media/image15.png"/></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6.wav"/><Relationship Id="rId1"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37.wav"/></Relationships>
</file>

<file path=ppt/slides/_rels/slide3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8.wav"/><Relationship Id="rId1" Type="http://schemas.openxmlformats.org/officeDocument/2006/relationships/image" Target="../media/image17.png"/></Relationships>
</file>

<file path=ppt/slides/_rels/slide3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39.wav"/><Relationship Id="rId1"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4.wav"/></Relationships>
</file>

<file path=ppt/slides/_rels/slide4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audio" Target="../media/audio40.wav"/><Relationship Id="rId1" Type="http://schemas.openxmlformats.org/officeDocument/2006/relationships/image" Target="../media/image19.png"/></Relationships>
</file>

<file path=ppt/slides/_rels/slide4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41.wav"/><Relationship Id="rId1" Type="http://schemas.openxmlformats.org/officeDocument/2006/relationships/image" Target="../media/image20.png"/></Relationships>
</file>

<file path=ppt/slides/_rels/slide4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audio" Target="../media/audio42.wav"/><Relationship Id="rId1" Type="http://schemas.openxmlformats.org/officeDocument/2006/relationships/image" Target="../media/image21.png"/></Relationships>
</file>

<file path=ppt/slides/_rels/slide4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audio" Target="../media/audio43.wav"/><Relationship Id="rId1"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5.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6.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7.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8.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audio" Target="../media/audio9.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a:noFill/>
          <a:ln>
            <a:noFill/>
          </a:ln>
          <a:effectLst/>
          <a:scene3d>
            <a:camera prst="orthographicFront"/>
            <a:lightRig rig="balanced" dir="t"/>
          </a:scene3d>
          <a:sp3d prstMaterial="plastic"/>
        </p:spPr>
        <p:txBody>
          <a:bodyPr vert="horz" anchor="t">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Element of cost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 name="~PP2155.WAV">
            <a:hlinkClick r:id="" action="ppaction://media"/>
          </p:cNvPr>
          <p:cNvPicPr>
            <a:picLocks noRot="1" noChangeAspect="1"/>
          </p:cNvPicPr>
          <p:nvPr>
            <a:wavAudioFile r:embed="rId1" name="~PP2155.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03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04800" y="1295400"/>
            <a:ext cx="8686800" cy="4784725"/>
          </a:xfrm>
        </p:spPr>
        <p:txBody>
          <a:bodyPr vert="horz" wrap="square" lIns="91440" tIns="45720" rIns="91440" bIns="45720" numCol="1" anchor="t" anchorCtr="0" compatLnSpc="1">
            <a:normAutofit fontScale="92500" lnSpcReduction="10000"/>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1" i="0" u="none" strike="noStrike" kern="1200" cap="none" spc="0" normalizeH="0" baseline="0" noProof="0" dirty="0" smtClean="0">
                <a:ln>
                  <a:noFill/>
                </a:ln>
                <a:solidFill>
                  <a:schemeClr val="tx2"/>
                </a:solidFill>
                <a:effectLst/>
                <a:uLnTx/>
                <a:uFillTx/>
                <a:latin typeface="+mn-lt"/>
                <a:ea typeface="+mn-ea"/>
                <a:cs typeface="+mn-cs"/>
              </a:rPr>
              <a:t>Marginal Cost</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    Marginal cost is defined as rate of change in total cost. It is change in TC due to one additional unit of output produced.</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			MC = Change in TC/Change in output</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1" i="0" u="none" strike="noStrike" kern="1200" cap="none" spc="0" normalizeH="0" baseline="0" noProof="0" dirty="0" smtClean="0">
                <a:ln>
                  <a:noFill/>
                </a:ln>
                <a:solidFill>
                  <a:schemeClr val="tx2"/>
                </a:solidFill>
                <a:effectLst/>
                <a:uLnTx/>
                <a:uFillTx/>
                <a:latin typeface="+mn-lt"/>
                <a:ea typeface="+mn-ea"/>
                <a:cs typeface="+mn-cs"/>
              </a:rPr>
              <a:t>Marginal Revenue</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   Marginal revenue is defined as rate of change in total revenue. It is change in TR due to one additional unit of output sold.</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			MR = Change in TR/Change in output</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2861.WAV">
            <a:hlinkClick r:id="" action="ppaction://media"/>
          </p:cNvPr>
          <p:cNvPicPr>
            <a:picLocks noRot="1" noChangeAspect="1"/>
          </p:cNvPicPr>
          <p:nvPr>
            <a:wavAudioFile r:embed="rId1" name="~PP2861.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748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Sunk Cost</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85000" lnSpcReduction="10000"/>
          </a:bodyPr>
          <a:lstStyle/>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This is known as the past cost of an equipment/asset.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Let us assume that an equipment has been purchased for Rs. 1,00,000 about three years back. If it is considered for replacement, then its present value is not Rs. 1,00,000. Instead, its present market value should be taken as the present value of the equipment for further analysis. So, the purchase value of the equipment in the past is known as its sunk cost. The sunk cost should not be considered for any analysis done from now onwards.</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1235.WAV">
            <a:hlinkClick r:id="" action="ppaction://media"/>
          </p:cNvPr>
          <p:cNvPicPr>
            <a:picLocks noRot="1" noChangeAspect="1"/>
          </p:cNvPicPr>
          <p:nvPr>
            <a:wavAudioFile r:embed="rId1" name="~PP1235.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554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Opportunity Cost</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92500" lnSpcReduction="10000"/>
          </a:bodyPr>
          <a:lstStyle/>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Opportunity cost play important role in decision making. We go for the choice whose opportunity cost is minimum. It is the cost of best alternative foregone.</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For example the opportunity cost of the government spending nearly 10 billion on investment in National Health Service might be that 10 billion less is available for spending on education or the transport network.</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2780.WAV">
            <a:hlinkClick r:id="" action="ppaction://media"/>
          </p:cNvPr>
          <p:cNvPicPr>
            <a:picLocks noRot="1" noChangeAspect="1"/>
          </p:cNvPicPr>
          <p:nvPr>
            <a:wavAudioFile r:embed="rId1" name="~PP2780.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626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Breakeven Analysis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9699" name="Content Placeholder 2"/>
          <p:cNvSpPr>
            <a:spLocks noGrp="1"/>
          </p:cNvSpPr>
          <p:nvPr>
            <p:ph idx="1"/>
          </p:nvPr>
        </p:nvSpPr>
        <p:spPr>
          <a:ln/>
        </p:spPr>
        <p:txBody>
          <a:bodyPr vert="horz" wrap="square" lIns="91440" tIns="45720" rIns="91440" bIns="45720" anchor="t" anchorCtr="0"/>
          <a:p>
            <a:pPr eaLnBrk="1" hangingPunct="1"/>
            <a:r>
              <a:rPr dirty="0"/>
              <a:t>The main objective of break-even analysis is to find the cut-off production</a:t>
            </a:r>
            <a:endParaRPr dirty="0"/>
          </a:p>
          <a:p>
            <a:pPr eaLnBrk="1" hangingPunct="1"/>
            <a:endParaRPr dirty="0"/>
          </a:p>
        </p:txBody>
      </p:sp>
      <p:pic>
        <p:nvPicPr>
          <p:cNvPr id="5" name="~PP3238.WAV">
            <a:hlinkClick r:id="" action="ppaction://media"/>
          </p:cNvPr>
          <p:cNvPicPr>
            <a:picLocks noRot="1" noChangeAspect="1"/>
          </p:cNvPicPr>
          <p:nvPr>
            <a:wavAudioFile r:embed="rId1" name="~PP3238.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90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6" name="Rectangle 2"/>
          <p:cNvSpPr>
            <a:spLocks noGrp="1" noChangeArrowheads="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What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is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1027" name="Rectangle 3"/>
          <p:cNvSpPr>
            <a:spLocks noGrp="1" noChangeArrowheads="1"/>
          </p:cNvSpPr>
          <p:nvPr>
            <p:ph idx="1"/>
          </p:nvPr>
        </p:nvSpPr>
        <p:spPr>
          <a:xfrm>
            <a:off x="304800" y="1554163"/>
            <a:ext cx="8686800" cy="4525963"/>
          </a:xfrm>
        </p:spPr>
        <p:txBody>
          <a:bodyPr vert="horz" wrap="square" lIns="91440" tIns="45720" rIns="91440" bIns="45720" numCol="1" anchor="t" anchorCtr="0" compatLnSpc="1">
            <a:normAutofit lnSpcReduction="10000"/>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The Point at which Revenues = Costs</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Revenues above the breakeven point result in profit</a:t>
            </a:r>
            <a:endParaRPr kumimoji="0" lang="en-US" sz="2800" b="0" i="0" u="none" strike="noStrike" kern="1200" cap="none" spc="0" normalizeH="0" baseline="0" noProof="0" dirty="0" smtClean="0">
              <a:ln>
                <a:noFill/>
              </a:ln>
              <a:solidFill>
                <a:schemeClr val="tx2"/>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Revenues below the breakeven point result in loss</a:t>
            </a:r>
            <a:endParaRPr kumimoji="0" lang="en-US" sz="28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volume from where a firm will make profit. Let</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 s = selling price per unit</a:t>
            </a:r>
            <a:endParaRPr kumimoji="0" lang="en-US" sz="3200" b="0" i="1"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v = variable cost per unit</a:t>
            </a:r>
            <a:endParaRPr kumimoji="0" lang="en-US" sz="3200" b="0" i="1"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FC = fixed cost per period</a:t>
            </a:r>
            <a:endParaRPr kumimoji="0" lang="en-US" sz="3200" b="0" i="1"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Q = volume of production</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p:txBody>
      </p:sp>
      <p:pic>
        <p:nvPicPr>
          <p:cNvPr id="4" name="~PP2834.WAV">
            <a:hlinkClick r:id="" action="ppaction://media"/>
          </p:cNvPr>
          <p:cNvPicPr>
            <a:picLocks noRot="1" noChangeAspect="1"/>
          </p:cNvPicPr>
          <p:nvPr>
            <a:wavAudioFile r:embed="rId1" name="~PP2834.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524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Breakeven </a:t>
            </a: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Equation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1747" name="Rectangle 3"/>
          <p:cNvSpPr>
            <a:spLocks noGrp="1"/>
          </p:cNvSpPr>
          <p:nvPr>
            <p:ph idx="1"/>
          </p:nvPr>
        </p:nvSpPr>
        <p:spPr>
          <a:xfrm>
            <a:off x="304800" y="1752600"/>
            <a:ext cx="8458200" cy="4343400"/>
          </a:xfrm>
          <a:ln/>
        </p:spPr>
        <p:txBody>
          <a:bodyPr vert="horz" wrap="square" lIns="91440" tIns="45720" rIns="91440" bIns="45720" anchor="t" anchorCtr="0"/>
          <a:p>
            <a:pPr algn="ctr" eaLnBrk="1" hangingPunct="1">
              <a:lnSpc>
                <a:spcPct val="120000"/>
              </a:lnSpc>
              <a:buFont typeface="Symbol" panose="05050102010706020507" pitchFamily="18" charset="2"/>
              <a:buNone/>
            </a:pPr>
            <a:r>
              <a:rPr sz="2800" dirty="0"/>
              <a:t>Revenue – Costs = Profit</a:t>
            </a:r>
            <a:endParaRPr sz="2800" dirty="0"/>
          </a:p>
        </p:txBody>
      </p:sp>
      <p:pic>
        <p:nvPicPr>
          <p:cNvPr id="4" name="~PP1510.WAV">
            <a:hlinkClick r:id="" action="ppaction://media"/>
          </p:cNvPr>
          <p:cNvPicPr>
            <a:picLocks noRot="1" noChangeAspect="1"/>
          </p:cNvPicPr>
          <p:nvPr>
            <a:wavAudioFile r:embed="rId1" name="~PP1510.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88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Breakeven </a:t>
            </a: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Equation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–Costs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 Profit</a:t>
            </a:r>
            <a:endPar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 </a:t>
            </a:r>
            <a:r>
              <a:rPr kumimoji="0" lang="en-US" sz="2800" b="0" i="0" u="none" strike="noStrike" kern="1200" cap="none" spc="0" normalizeH="0" baseline="0" noProof="0" dirty="0">
                <a:ln>
                  <a:noFill/>
                </a:ln>
                <a:solidFill>
                  <a:schemeClr val="tx2"/>
                </a:solidFill>
                <a:effectLst/>
                <a:uLnTx/>
                <a:uFillTx/>
                <a:latin typeface="+mn-lt"/>
                <a:ea typeface="+mn-ea"/>
                <a:cs typeface="+mn-cs"/>
              </a:rPr>
              <a:t>- </a:t>
            </a:r>
            <a:r>
              <a:rPr kumimoji="0" lang="en-US" sz="2800" b="0" i="0" u="none" strike="noStrike" kern="1200" cap="none" spc="0" normalizeH="0" baseline="0" noProof="0" dirty="0" smtClean="0">
                <a:ln>
                  <a:noFill/>
                </a:ln>
                <a:solidFill>
                  <a:schemeClr val="tx2"/>
                </a:solidFill>
                <a:effectLst/>
                <a:uLnTx/>
                <a:uFillTx/>
                <a:latin typeface="+mn-lt"/>
                <a:ea typeface="+mn-ea"/>
                <a:cs typeface="+mn-cs"/>
              </a:rPr>
              <a:t>Variable </a:t>
            </a:r>
            <a:r>
              <a:rPr kumimoji="0" lang="en-US" sz="2800" b="0" i="0" u="none" strike="noStrike" kern="1200" cap="none" spc="0" normalizeH="0" baseline="0" noProof="0" dirty="0">
                <a:ln>
                  <a:noFill/>
                </a:ln>
                <a:solidFill>
                  <a:schemeClr val="tx2"/>
                </a:solidFill>
                <a:effectLst/>
                <a:uLnTx/>
                <a:uFillTx/>
                <a:latin typeface="+mn-lt"/>
                <a:ea typeface="+mn-ea"/>
                <a:cs typeface="+mn-cs"/>
              </a:rPr>
              <a:t>Cost - </a:t>
            </a:r>
            <a:r>
              <a:rPr kumimoji="0" lang="en-US" sz="2800" b="0" i="0" u="none" strike="noStrike" kern="1200" cap="none" spc="0" normalizeH="0" baseline="0" noProof="0" dirty="0" smtClean="0">
                <a:ln>
                  <a:noFill/>
                </a:ln>
                <a:solidFill>
                  <a:schemeClr val="tx2"/>
                </a:solidFill>
                <a:effectLst/>
                <a:uLnTx/>
                <a:uFillTx/>
                <a:latin typeface="+mn-lt"/>
                <a:ea typeface="+mn-ea"/>
                <a:cs typeface="+mn-cs"/>
              </a:rPr>
              <a:t>Fixed </a:t>
            </a:r>
            <a:r>
              <a:rPr kumimoji="0" lang="en-US" sz="2800" b="0" i="0" u="none" strike="noStrike" kern="1200" cap="none" spc="0" normalizeH="0" baseline="0" noProof="0" dirty="0">
                <a:ln>
                  <a:noFill/>
                </a:ln>
                <a:solidFill>
                  <a:schemeClr val="tx2"/>
                </a:solidFill>
                <a:effectLst/>
                <a:uLnTx/>
                <a:uFillTx/>
                <a:latin typeface="+mn-lt"/>
                <a:ea typeface="+mn-ea"/>
                <a:cs typeface="+mn-cs"/>
              </a:rPr>
              <a:t>Cost = </a:t>
            </a:r>
            <a:r>
              <a:rPr kumimoji="0" lang="en-US" sz="2800" b="0" i="0" u="none" strike="noStrike" kern="1200" cap="none" spc="0" normalizeH="0" baseline="0" noProof="0" dirty="0" smtClean="0">
                <a:ln>
                  <a:noFill/>
                </a:ln>
                <a:solidFill>
                  <a:schemeClr val="tx2"/>
                </a:solidFill>
                <a:effectLst/>
                <a:uLnTx/>
                <a:uFillTx/>
                <a:latin typeface="+mn-lt"/>
                <a:ea typeface="+mn-ea"/>
                <a:cs typeface="+mn-cs"/>
              </a:rPr>
              <a:t>Profit</a:t>
            </a:r>
            <a:endParaRPr kumimoji="0" lang="en-US" sz="28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3673.WAV">
            <a:hlinkClick r:id="" action="ppaction://media"/>
          </p:cNvPr>
          <p:cNvPicPr>
            <a:picLocks noRot="1" noChangeAspect="1"/>
          </p:cNvPicPr>
          <p:nvPr>
            <a:wavAudioFile r:embed="rId1" name="~PP3673.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82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Breakeven </a:t>
            </a: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Equation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–Costs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 Profit</a:t>
            </a:r>
            <a:endPar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Revenue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Variable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Cost -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Fixed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Cost = Profit</a:t>
            </a:r>
            <a:endPar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Breakeven </a:t>
            </a:r>
            <a:r>
              <a:rPr kumimoji="0" lang="en-US" sz="2800" b="0" i="0" u="none" strike="noStrike" kern="1200" cap="none" spc="0" normalizeH="0" baseline="0" noProof="0" dirty="0">
                <a:ln>
                  <a:noFill/>
                </a:ln>
                <a:solidFill>
                  <a:schemeClr val="tx2"/>
                </a:solidFill>
                <a:effectLst/>
                <a:uLnTx/>
                <a:uFillTx/>
                <a:latin typeface="+mn-lt"/>
                <a:ea typeface="+mn-ea"/>
                <a:cs typeface="+mn-cs"/>
              </a:rPr>
              <a:t>Point is where Profit = </a:t>
            </a:r>
            <a:r>
              <a:rPr kumimoji="0" lang="en-US" sz="2800" b="0" i="0" u="none" strike="noStrike" kern="1200" cap="none" spc="0" normalizeH="0" baseline="0" noProof="0" dirty="0" smtClean="0">
                <a:ln>
                  <a:noFill/>
                </a:ln>
                <a:solidFill>
                  <a:schemeClr val="tx2"/>
                </a:solidFill>
                <a:effectLst/>
                <a:uLnTx/>
                <a:uFillTx/>
                <a:latin typeface="+mn-lt"/>
                <a:ea typeface="+mn-ea"/>
                <a:cs typeface="+mn-cs"/>
              </a:rPr>
              <a:t>0</a:t>
            </a:r>
            <a:endParaRPr kumimoji="0" lang="en-US" sz="28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 - Variable Cost - Fixed Cost = 0</a:t>
            </a:r>
            <a:endParaRPr kumimoji="0" lang="en-US" sz="2800" b="0" i="0" u="none" strike="noStrike" kern="1200" cap="none" spc="0" normalizeH="0" baseline="0" noProof="0" dirty="0" smtClean="0">
              <a:ln>
                <a:noFill/>
              </a:ln>
              <a:solidFill>
                <a:schemeClr val="tx2"/>
              </a:solidFill>
              <a:effectLst/>
              <a:uLnTx/>
              <a:uFillTx/>
              <a:latin typeface="+mn-lt"/>
              <a:ea typeface="+mn-ea"/>
              <a:cs typeface="+mn-cs"/>
            </a:endParaRPr>
          </a:p>
          <a:p>
            <a:pPr marL="0" marR="0" lvl="0" indent="0" algn="ctr"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 = Variable Cost + Fixed Cost</a:t>
            </a:r>
            <a:endParaRPr kumimoji="0" lang="en-US" sz="2800" b="0" i="0" u="none" strike="noStrike" kern="1200" cap="none" spc="0" normalizeH="0" baseline="0" noProof="0" dirty="0" smtClean="0">
              <a:ln>
                <a:noFill/>
              </a:ln>
              <a:solidFill>
                <a:schemeClr val="tx2"/>
              </a:solidFill>
              <a:effectLst/>
              <a:uLnTx/>
              <a:uFillTx/>
              <a:latin typeface="+mn-lt"/>
              <a:ea typeface="+mn-ea"/>
              <a:cs typeface="+mn-cs"/>
            </a:endParaRPr>
          </a:p>
        </p:txBody>
      </p:sp>
      <p:pic>
        <p:nvPicPr>
          <p:cNvPr id="4" name="~PP2751.WAV">
            <a:hlinkClick r:id="" action="ppaction://media"/>
          </p:cNvPr>
          <p:cNvPicPr>
            <a:picLocks noRot="1" noChangeAspect="1"/>
          </p:cNvPicPr>
          <p:nvPr>
            <a:wavAudioFile r:embed="rId1" name="~PP2751.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274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Breakeven </a:t>
            </a: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Equation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–Costs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 Profit</a:t>
            </a:r>
            <a:endPar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Revenue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Variable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Cost -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Fixed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Cost = Profit</a:t>
            </a:r>
            <a:endPar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Breakeven </a:t>
            </a: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Point is where Profit = </a:t>
            </a: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0</a:t>
            </a:r>
            <a:endPar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Revenue - Variable Cost - Fixed Cost = 0</a:t>
            </a:r>
            <a:endPar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endParaRPr>
          </a:p>
          <a:p>
            <a:pPr marL="0" marR="0" lvl="0" indent="0" algn="ctr"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rPr>
              <a:t>Revenue = Variable Cost + Fixed Cost</a:t>
            </a:r>
            <a:endParaRPr kumimoji="0" lang="en-US" sz="2800" b="0" i="0" u="none" strike="noStrike" kern="120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ctr" defTabSz="914400" rtl="0" eaLnBrk="1" fontAlgn="auto" latinLnBrk="0" hangingPunct="1">
              <a:lnSpc>
                <a:spcPct val="11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smtClean="0">
                <a:ln>
                  <a:noFill/>
                </a:ln>
                <a:solidFill>
                  <a:schemeClr val="tx2"/>
                </a:solidFill>
                <a:effectLst/>
                <a:uLnTx/>
                <a:uFillTx/>
                <a:latin typeface="+mn-lt"/>
                <a:ea typeface="+mn-ea"/>
                <a:cs typeface="+mn-cs"/>
              </a:rPr>
              <a:t>Revenue </a:t>
            </a:r>
            <a:r>
              <a:rPr kumimoji="0" lang="en-US" sz="2800" b="0" i="0" u="none" strike="noStrike" kern="1200" cap="none" spc="0" normalizeH="0" baseline="0" noProof="0" dirty="0">
                <a:ln>
                  <a:noFill/>
                </a:ln>
                <a:solidFill>
                  <a:schemeClr val="tx2"/>
                </a:solidFill>
                <a:effectLst/>
                <a:uLnTx/>
                <a:uFillTx/>
                <a:latin typeface="+mn-lt"/>
                <a:ea typeface="+mn-ea"/>
                <a:cs typeface="+mn-cs"/>
              </a:rPr>
              <a:t>= #Units Sold * </a:t>
            </a:r>
            <a:r>
              <a:rPr kumimoji="0" lang="en-US" sz="2800" b="0" i="0" u="none" strike="noStrike" kern="1200" cap="none" spc="0" normalizeH="0" baseline="0" noProof="0" dirty="0" smtClean="0">
                <a:ln>
                  <a:noFill/>
                </a:ln>
                <a:solidFill>
                  <a:schemeClr val="tx2"/>
                </a:solidFill>
                <a:effectLst/>
                <a:uLnTx/>
                <a:uFillTx/>
                <a:latin typeface="+mn-lt"/>
                <a:ea typeface="+mn-ea"/>
                <a:cs typeface="+mn-cs"/>
              </a:rPr>
              <a:t>Selling Price $/Unit</a:t>
            </a:r>
            <a:endParaRPr kumimoji="0" lang="en-US" sz="28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2438.WAV">
            <a:hlinkClick r:id="" action="ppaction://media"/>
          </p:cNvPr>
          <p:cNvPicPr>
            <a:picLocks noRot="1" noChangeAspect="1"/>
          </p:cNvPicPr>
          <p:nvPr>
            <a:wavAudioFile r:embed="rId1" name="~PP2438.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280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1026"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80" name="" r:id="rId1" imgW="8686800" imgH="4523105" progId="Excel.Chart.8">
                  <p:embed/>
                </p:oleObj>
              </mc:Choice>
              <mc:Fallback>
                <p:oleObj name="" r:id="rId1" imgW="8686800" imgH="4523105" progId="Excel.Chart.8">
                  <p:embed/>
                  <p:pic>
                    <p:nvPicPr>
                      <p:cNvPr id="0" name="Picture 3079"/>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1028" name="TextBox 2"/>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sp>
        <p:nvSpPr>
          <p:cNvPr id="1029"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pic>
        <p:nvPicPr>
          <p:cNvPr id="6" name="~PP3818.WAV">
            <a:hlinkClick r:id="" action="ppaction://media"/>
          </p:cNvPr>
          <p:cNvPicPr>
            <a:picLocks noRot="1" noChangeAspect="1"/>
          </p:cNvPicPr>
          <p:nvPr>
            <a:wavAudioFile r:embed="rId3" name="~PP3818.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215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685800"/>
            <a:ext cx="8229600" cy="1143000"/>
          </a:xfrm>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Variable cost can be further classified into :</a:t>
            </a:r>
            <a:b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b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92500"/>
          </a:bodyPr>
          <a:lstStyle/>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Direct material cost: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1371600" marR="0" lvl="2" indent="-5715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1" i="0" u="none" strike="noStrike" kern="1200" cap="none" spc="0" normalizeH="0" baseline="0" noProof="0" dirty="0" smtClean="0">
                <a:ln>
                  <a:noFill/>
                </a:ln>
                <a:solidFill>
                  <a:schemeClr val="tx2"/>
                </a:solidFill>
                <a:effectLst/>
                <a:uLnTx/>
                <a:uFillTx/>
                <a:latin typeface="+mn-lt"/>
                <a:ea typeface="+mn-ea"/>
                <a:cs typeface="+mn-cs"/>
              </a:rPr>
              <a:t>It i</a:t>
            </a:r>
            <a:r>
              <a:rPr kumimoji="0" lang="en-US" sz="2400" b="0" i="0" u="none" strike="noStrike" kern="1200" cap="none" spc="0" normalizeH="0" baseline="0" noProof="0" dirty="0" smtClean="0">
                <a:ln>
                  <a:noFill/>
                </a:ln>
                <a:solidFill>
                  <a:schemeClr val="tx2"/>
                </a:solidFill>
                <a:effectLst/>
                <a:uLnTx/>
                <a:uFillTx/>
                <a:latin typeface="+mn-lt"/>
                <a:ea typeface="+mn-ea"/>
                <a:cs typeface="+mn-cs"/>
              </a:rPr>
              <a:t>s the </a:t>
            </a:r>
            <a:r>
              <a:rPr kumimoji="0" lang="en-US" sz="2400" b="1" i="0" u="none" strike="noStrike" kern="1200" cap="none" spc="0" normalizeH="0" baseline="0" noProof="0" dirty="0" smtClean="0">
                <a:ln>
                  <a:noFill/>
                </a:ln>
                <a:solidFill>
                  <a:schemeClr val="tx2"/>
                </a:solidFill>
                <a:effectLst/>
                <a:uLnTx/>
                <a:uFillTx/>
                <a:latin typeface="+mn-lt"/>
                <a:ea typeface="+mn-ea"/>
                <a:cs typeface="+mn-cs"/>
              </a:rPr>
              <a:t>cost</a:t>
            </a:r>
            <a:r>
              <a:rPr kumimoji="0" lang="en-US" sz="2400" b="0" i="0" u="none" strike="noStrike" kern="1200" cap="none" spc="0" normalizeH="0" baseline="0" noProof="0" dirty="0" smtClean="0">
                <a:ln>
                  <a:noFill/>
                </a:ln>
                <a:solidFill>
                  <a:schemeClr val="tx2"/>
                </a:solidFill>
                <a:effectLst/>
                <a:uLnTx/>
                <a:uFillTx/>
                <a:latin typeface="+mn-lt"/>
                <a:ea typeface="+mn-ea"/>
                <a:cs typeface="+mn-cs"/>
              </a:rPr>
              <a:t> of the raw </a:t>
            </a:r>
            <a:r>
              <a:rPr kumimoji="0" lang="en-US" sz="2400" b="1" i="0" u="none" strike="noStrike" kern="1200" cap="none" spc="0" normalizeH="0" baseline="0" noProof="0" dirty="0" smtClean="0">
                <a:ln>
                  <a:noFill/>
                </a:ln>
                <a:solidFill>
                  <a:schemeClr val="tx2"/>
                </a:solidFill>
                <a:effectLst/>
                <a:uLnTx/>
                <a:uFillTx/>
                <a:latin typeface="+mn-lt"/>
                <a:ea typeface="+mn-ea"/>
                <a:cs typeface="+mn-cs"/>
              </a:rPr>
              <a:t>materials</a:t>
            </a:r>
            <a:r>
              <a:rPr kumimoji="0" lang="en-US" sz="2400" b="0" i="0" u="none" strike="noStrike" kern="1200" cap="none" spc="0" normalizeH="0" baseline="0" noProof="0" dirty="0" smtClean="0">
                <a:ln>
                  <a:noFill/>
                </a:ln>
                <a:solidFill>
                  <a:schemeClr val="tx2"/>
                </a:solidFill>
                <a:effectLst/>
                <a:uLnTx/>
                <a:uFillTx/>
                <a:latin typeface="+mn-lt"/>
                <a:ea typeface="+mn-ea"/>
                <a:cs typeface="+mn-cs"/>
              </a:rPr>
              <a:t> and components used to create a product. </a:t>
            </a:r>
            <a:endParaRPr kumimoji="0" lang="en-US" sz="2400" b="0" i="0" u="none" strike="noStrike" kern="1200" cap="none" spc="0" normalizeH="0" baseline="0" noProof="0" dirty="0" smtClean="0">
              <a:ln>
                <a:noFill/>
              </a:ln>
              <a:solidFill>
                <a:schemeClr val="tx2"/>
              </a:solidFill>
              <a:effectLst/>
              <a:uLnTx/>
              <a:uFillTx/>
              <a:latin typeface="+mn-lt"/>
              <a:ea typeface="+mn-ea"/>
              <a:cs typeface="+mn-cs"/>
            </a:endParaRP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Direct </a:t>
            </a:r>
            <a:r>
              <a:rPr kumimoji="0" lang="en-US" sz="3200" b="0" i="0" u="none" strike="noStrike" kern="1200" cap="none" spc="0" normalizeH="0" baseline="0" noProof="0" dirty="0" err="1" smtClean="0">
                <a:ln>
                  <a:noFill/>
                </a:ln>
                <a:solidFill>
                  <a:schemeClr val="tx2"/>
                </a:solidFill>
                <a:effectLst/>
                <a:uLnTx/>
                <a:uFillTx/>
                <a:latin typeface="+mn-lt"/>
                <a:ea typeface="+mn-ea"/>
                <a:cs typeface="+mn-cs"/>
              </a:rPr>
              <a:t>labour</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 cost:</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1371600" marR="0" lvl="2" indent="-5715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0" i="0" u="none" strike="noStrike" kern="1200" cap="none" spc="0" normalizeH="0" baseline="0" noProof="0" dirty="0" smtClean="0">
                <a:ln>
                  <a:noFill/>
                </a:ln>
                <a:solidFill>
                  <a:schemeClr val="tx2"/>
                </a:solidFill>
                <a:effectLst/>
                <a:uLnTx/>
                <a:uFillTx/>
                <a:latin typeface="+mn-lt"/>
                <a:ea typeface="+mn-ea"/>
                <a:cs typeface="+mn-cs"/>
              </a:rPr>
              <a:t>It is the wages that are earned in order to produce specific goods or provide specific services to customers.</a:t>
            </a:r>
            <a:endParaRPr kumimoji="0" lang="en-US" sz="2400" b="0" i="0" u="none" strike="noStrike" kern="1200" cap="none" spc="0" normalizeH="0" baseline="0" noProof="0" dirty="0" smtClean="0">
              <a:ln>
                <a:noFill/>
              </a:ln>
              <a:solidFill>
                <a:schemeClr val="tx2"/>
              </a:solidFill>
              <a:effectLst/>
              <a:uLnTx/>
              <a:uFillTx/>
              <a:latin typeface="+mn-lt"/>
              <a:ea typeface="+mn-ea"/>
              <a:cs typeface="+mn-cs"/>
            </a:endParaRP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Direct expenses:</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1371600" marR="0" lvl="2" indent="-5715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0" i="0" u="none" strike="noStrike" kern="1200" cap="none" spc="0" normalizeH="0" baseline="0" noProof="0" dirty="0" smtClean="0">
                <a:ln>
                  <a:noFill/>
                </a:ln>
                <a:solidFill>
                  <a:schemeClr val="tx2"/>
                </a:solidFill>
                <a:effectLst/>
                <a:uLnTx/>
                <a:uFillTx/>
                <a:latin typeface="+mn-lt"/>
                <a:ea typeface="+mn-ea"/>
                <a:cs typeface="+mn-cs"/>
              </a:rPr>
              <a:t>Expenses connected with purchases of goods are known as </a:t>
            </a:r>
            <a:r>
              <a:rPr kumimoji="0" lang="en-US" sz="2400" b="1" i="0" u="none" strike="noStrike" kern="1200" cap="none" spc="0" normalizeH="0" baseline="0" noProof="0" dirty="0" smtClean="0">
                <a:ln>
                  <a:noFill/>
                </a:ln>
                <a:solidFill>
                  <a:schemeClr val="tx2"/>
                </a:solidFill>
                <a:effectLst/>
                <a:uLnTx/>
                <a:uFillTx/>
                <a:latin typeface="+mn-lt"/>
                <a:ea typeface="+mn-ea"/>
                <a:cs typeface="+mn-cs"/>
              </a:rPr>
              <a:t>direct expenses</a:t>
            </a:r>
            <a:r>
              <a:rPr kumimoji="0" lang="en-US" sz="2400" b="0" i="0" u="none" strike="noStrike" kern="1200" cap="none" spc="0" normalizeH="0" baseline="0" noProof="0" dirty="0" smtClean="0">
                <a:ln>
                  <a:noFill/>
                </a:ln>
                <a:solidFill>
                  <a:schemeClr val="tx2"/>
                </a:solidFill>
                <a:effectLst/>
                <a:uLnTx/>
                <a:uFillTx/>
                <a:latin typeface="+mn-lt"/>
                <a:ea typeface="+mn-ea"/>
                <a:cs typeface="+mn-cs"/>
              </a:rPr>
              <a:t>. For example, freight, insurance of goods in transport, carriage, wages, import duty, etc.</a:t>
            </a:r>
            <a:endParaRPr kumimoji="0" lang="en-US" sz="24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5" name="~PP242.WAV">
            <a:hlinkClick r:id="" action="ppaction://media"/>
          </p:cNvPr>
          <p:cNvPicPr>
            <a:picLocks noRot="1" noChangeAspect="1"/>
          </p:cNvPicPr>
          <p:nvPr>
            <a:wavAudioFile r:embed="rId1" name="~PP242.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96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2050"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77" name="" r:id="rId1" imgW="8686800" imgH="4523105" progId="Excel.Chart.8">
                  <p:embed/>
                </p:oleObj>
              </mc:Choice>
              <mc:Fallback>
                <p:oleObj name="" r:id="rId1" imgW="8686800" imgH="4523105" progId="Excel.Chart.8">
                  <p:embed/>
                  <p:pic>
                    <p:nvPicPr>
                      <p:cNvPr id="0" name="Picture 3076"/>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2052" name="TextBox 2"/>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sp>
        <p:nvSpPr>
          <p:cNvPr id="2053"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pic>
        <p:nvPicPr>
          <p:cNvPr id="6" name="~PP2376.WAV">
            <a:hlinkClick r:id="" action="ppaction://media"/>
          </p:cNvPr>
          <p:cNvPicPr>
            <a:picLocks noRot="1" noChangeAspect="1"/>
          </p:cNvPicPr>
          <p:nvPr>
            <a:wavAudioFile r:embed="rId3" name="~PP2376.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64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3074"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 name="" r:id="rId1" imgW="8686800" imgH="4523105" progId="Excel.Chart.8">
                  <p:embed/>
                </p:oleObj>
              </mc:Choice>
              <mc:Fallback>
                <p:oleObj name="" r:id="rId1" imgW="8686800" imgH="4523105" progId="Excel.Chart.8">
                  <p:embed/>
                  <p:pic>
                    <p:nvPicPr>
                      <p:cNvPr id="0" name="Picture 2"/>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3076"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sp>
        <p:nvSpPr>
          <p:cNvPr id="3077" name="TextBox 8"/>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pic>
        <p:nvPicPr>
          <p:cNvPr id="6" name="~PP1358.WAV">
            <a:hlinkClick r:id="" action="ppaction://media"/>
          </p:cNvPr>
          <p:cNvPicPr>
            <a:picLocks noRot="1" noChangeAspect="1"/>
          </p:cNvPicPr>
          <p:nvPr>
            <a:wavAudioFile r:embed="rId3" name="~PP1358.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27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4098"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81" name="" r:id="rId1" imgW="8686800" imgH="4523105" progId="Excel.Chart.8">
                  <p:embed/>
                </p:oleObj>
              </mc:Choice>
              <mc:Fallback>
                <p:oleObj name="" r:id="rId1" imgW="8686800" imgH="4523105" progId="Excel.Chart.8">
                  <p:embed/>
                  <p:pic>
                    <p:nvPicPr>
                      <p:cNvPr id="0" name="Picture 3080"/>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4100"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sp>
        <p:nvSpPr>
          <p:cNvPr id="4101" name="TextBox 8"/>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pic>
        <p:nvPicPr>
          <p:cNvPr id="6" name="~PP2742.WAV">
            <a:hlinkClick r:id="" action="ppaction://media"/>
          </p:cNvPr>
          <p:cNvPicPr>
            <a:picLocks noRot="1" noChangeAspect="1"/>
          </p:cNvPicPr>
          <p:nvPr>
            <a:wavAudioFile r:embed="rId3" name="~PP2742.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33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5122"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82" name="" r:id="rId1" imgW="8686800" imgH="4523105" progId="Excel.Chart.8">
                  <p:embed/>
                </p:oleObj>
              </mc:Choice>
              <mc:Fallback>
                <p:oleObj name="" r:id="rId1" imgW="8686800" imgH="4523105" progId="Excel.Chart.8">
                  <p:embed/>
                  <p:pic>
                    <p:nvPicPr>
                      <p:cNvPr id="0" name="Picture 3081"/>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5" name="TextBox 2"/>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sp>
        <p:nvSpPr>
          <p:cNvPr id="5126"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pic>
        <p:nvPicPr>
          <p:cNvPr id="7" name="~PP3615.WAV">
            <a:hlinkClick r:id="" action="ppaction://media"/>
          </p:cNvPr>
          <p:cNvPicPr>
            <a:picLocks noRot="1" noChangeAspect="1"/>
          </p:cNvPicPr>
          <p:nvPr>
            <a:wavAudioFile r:embed="rId3" name="~PP3615.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46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 name="Freeform 16"/>
          <p:cNvSpPr/>
          <p:nvPr/>
        </p:nvSpPr>
        <p:spPr>
          <a:xfrm>
            <a:off x="4995081" y="2198427"/>
            <a:ext cx="1705970" cy="1078173"/>
          </a:xfrm>
          <a:custGeom>
            <a:avLst/>
            <a:gdLst>
              <a:gd name="connsiteX0" fmla="*/ 0 w 1705970"/>
              <a:gd name="connsiteY0" fmla="*/ 1078173 h 1078173"/>
              <a:gd name="connsiteX1" fmla="*/ 1705970 w 1705970"/>
              <a:gd name="connsiteY1" fmla="*/ 0 h 1078173"/>
              <a:gd name="connsiteX2" fmla="*/ 1705970 w 1705970"/>
              <a:gd name="connsiteY2" fmla="*/ 750627 h 1078173"/>
              <a:gd name="connsiteX3" fmla="*/ 0 w 1705970"/>
              <a:gd name="connsiteY3" fmla="*/ 1078173 h 1078173"/>
            </a:gdLst>
            <a:ahLst/>
            <a:cxnLst>
              <a:cxn ang="0">
                <a:pos x="connsiteX0" y="connsiteY0"/>
              </a:cxn>
              <a:cxn ang="0">
                <a:pos x="connsiteX1" y="connsiteY1"/>
              </a:cxn>
              <a:cxn ang="0">
                <a:pos x="connsiteX2" y="connsiteY2"/>
              </a:cxn>
              <a:cxn ang="0">
                <a:pos x="connsiteX3" y="connsiteY3"/>
              </a:cxn>
            </a:cxnLst>
            <a:rect l="l" t="t" r="r" b="b"/>
            <a:pathLst>
              <a:path w="1705970" h="1078173">
                <a:moveTo>
                  <a:pt x="0" y="1078173"/>
                </a:moveTo>
                <a:lnTo>
                  <a:pt x="1705970" y="0"/>
                </a:lnTo>
                <a:lnTo>
                  <a:pt x="1705970" y="750627"/>
                </a:lnTo>
                <a:lnTo>
                  <a:pt x="0" y="1078173"/>
                </a:lnTo>
                <a:close/>
              </a:path>
            </a:pathLst>
          </a:cu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6146"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78" name="" r:id="rId1" imgW="8686800" imgH="4523105" progId="Excel.Chart.8">
                  <p:embed/>
                </p:oleObj>
              </mc:Choice>
              <mc:Fallback>
                <p:oleObj name="" r:id="rId1" imgW="8686800" imgH="4523105" progId="Excel.Chart.8">
                  <p:embed/>
                  <p:pic>
                    <p:nvPicPr>
                      <p:cNvPr id="0" name="Picture 3077"/>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52" name="TextBox 2"/>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sp>
        <p:nvSpPr>
          <p:cNvPr id="6153"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pic>
        <p:nvPicPr>
          <p:cNvPr id="8" name="~PP356.WAV">
            <a:hlinkClick r:id="" action="ppaction://media"/>
          </p:cNvPr>
          <p:cNvPicPr>
            <a:picLocks noRot="1" noChangeAspect="1"/>
          </p:cNvPicPr>
          <p:nvPr>
            <a:wavAudioFile r:embed="rId3" name="~PP356.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28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 name="Freeform 16"/>
          <p:cNvSpPr/>
          <p:nvPr/>
        </p:nvSpPr>
        <p:spPr>
          <a:xfrm>
            <a:off x="4995081" y="2198427"/>
            <a:ext cx="1705970" cy="1078173"/>
          </a:xfrm>
          <a:custGeom>
            <a:avLst/>
            <a:gdLst>
              <a:gd name="connsiteX0" fmla="*/ 0 w 1705970"/>
              <a:gd name="connsiteY0" fmla="*/ 1078173 h 1078173"/>
              <a:gd name="connsiteX1" fmla="*/ 1705970 w 1705970"/>
              <a:gd name="connsiteY1" fmla="*/ 0 h 1078173"/>
              <a:gd name="connsiteX2" fmla="*/ 1705970 w 1705970"/>
              <a:gd name="connsiteY2" fmla="*/ 750627 h 1078173"/>
              <a:gd name="connsiteX3" fmla="*/ 0 w 1705970"/>
              <a:gd name="connsiteY3" fmla="*/ 1078173 h 1078173"/>
            </a:gdLst>
            <a:ahLst/>
            <a:cxnLst>
              <a:cxn ang="0">
                <a:pos x="connsiteX0" y="connsiteY0"/>
              </a:cxn>
              <a:cxn ang="0">
                <a:pos x="connsiteX1" y="connsiteY1"/>
              </a:cxn>
              <a:cxn ang="0">
                <a:pos x="connsiteX2" y="connsiteY2"/>
              </a:cxn>
              <a:cxn ang="0">
                <a:pos x="connsiteX3" y="connsiteY3"/>
              </a:cxn>
            </a:cxnLst>
            <a:rect l="l" t="t" r="r" b="b"/>
            <a:pathLst>
              <a:path w="1705970" h="1078173">
                <a:moveTo>
                  <a:pt x="0" y="1078173"/>
                </a:moveTo>
                <a:lnTo>
                  <a:pt x="1705970" y="0"/>
                </a:lnTo>
                <a:lnTo>
                  <a:pt x="1705970" y="750627"/>
                </a:lnTo>
                <a:lnTo>
                  <a:pt x="0" y="1078173"/>
                </a:lnTo>
                <a:close/>
              </a:path>
            </a:pathLst>
          </a:cu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Freeform 15"/>
          <p:cNvSpPr/>
          <p:nvPr/>
        </p:nvSpPr>
        <p:spPr>
          <a:xfrm>
            <a:off x="1228725" y="3343275"/>
            <a:ext cx="3575050" cy="2238375"/>
          </a:xfrm>
          <a:custGeom>
            <a:avLst/>
            <a:gdLst>
              <a:gd name="connsiteX0" fmla="*/ 3575713 w 3575713"/>
              <a:gd name="connsiteY0" fmla="*/ 0 h 2238233"/>
              <a:gd name="connsiteX1" fmla="*/ 0 w 3575713"/>
              <a:gd name="connsiteY1" fmla="*/ 2238233 h 2238233"/>
              <a:gd name="connsiteX2" fmla="*/ 0 w 3575713"/>
              <a:gd name="connsiteY2" fmla="*/ 736980 h 2238233"/>
              <a:gd name="connsiteX3" fmla="*/ 3575713 w 3575713"/>
              <a:gd name="connsiteY3" fmla="*/ 0 h 2238233"/>
            </a:gdLst>
            <a:ahLst/>
            <a:cxnLst>
              <a:cxn ang="0">
                <a:pos x="connsiteX0" y="connsiteY0"/>
              </a:cxn>
              <a:cxn ang="0">
                <a:pos x="connsiteX1" y="connsiteY1"/>
              </a:cxn>
              <a:cxn ang="0">
                <a:pos x="connsiteX2" y="connsiteY2"/>
              </a:cxn>
              <a:cxn ang="0">
                <a:pos x="connsiteX3" y="connsiteY3"/>
              </a:cxn>
            </a:cxnLst>
            <a:rect l="l" t="t" r="r" b="b"/>
            <a:pathLst>
              <a:path w="3575713" h="2238233">
                <a:moveTo>
                  <a:pt x="3575713" y="0"/>
                </a:moveTo>
                <a:lnTo>
                  <a:pt x="0" y="2238233"/>
                </a:lnTo>
                <a:lnTo>
                  <a:pt x="0" y="736980"/>
                </a:lnTo>
                <a:lnTo>
                  <a:pt x="3575713" y="0"/>
                </a:lnTo>
                <a:close/>
              </a:path>
            </a:pathLst>
          </a:cu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graphicFrame>
        <p:nvGraphicFramePr>
          <p:cNvPr id="7170"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spid="_x0000_s3079" name="" r:id="rId1" imgW="8686800" imgH="4523105" progId="Excel.Chart.8">
                  <p:embed/>
                </p:oleObj>
              </mc:Choice>
              <mc:Fallback>
                <p:oleObj name="" r:id="rId1" imgW="8686800" imgH="4523105" progId="Excel.Chart.8">
                  <p:embed/>
                  <p:pic>
                    <p:nvPicPr>
                      <p:cNvPr id="0" name="Picture 3078"/>
                      <p:cNvPicPr/>
                      <p:nvPr/>
                    </p:nvPicPr>
                    <p:blipFill>
                      <a:blip r:embed="rId2"/>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177" name="TextBox 2"/>
          <p:cNvSpPr txBox="1"/>
          <p:nvPr/>
        </p:nvSpPr>
        <p:spPr>
          <a:xfrm>
            <a:off x="228600" y="1611313"/>
            <a:ext cx="454025" cy="369887"/>
          </a:xfrm>
          <a:prstGeom prst="rect">
            <a:avLst/>
          </a:prstGeom>
          <a:noFill/>
          <a:ln w="9525">
            <a:noFill/>
          </a:ln>
        </p:spPr>
        <p:txBody>
          <a:bodyPr>
            <a:spAutoFit/>
          </a:bodyPr>
          <a:p>
            <a:r>
              <a:rPr dirty="0">
                <a:latin typeface="Franklin Gothic Book" panose="020B0503020102020204" pitchFamily="34" charset="0"/>
              </a:rPr>
              <a:t>$</a:t>
            </a:r>
            <a:endParaRPr dirty="0">
              <a:latin typeface="Franklin Gothic Book" panose="020B0503020102020204" pitchFamily="34" charset="0"/>
            </a:endParaRPr>
          </a:p>
        </p:txBody>
      </p:sp>
      <p:sp>
        <p:nvSpPr>
          <p:cNvPr id="7178" name="TextBox 5"/>
          <p:cNvSpPr txBox="1"/>
          <p:nvPr/>
        </p:nvSpPr>
        <p:spPr>
          <a:xfrm>
            <a:off x="4191000" y="6216650"/>
            <a:ext cx="1128713" cy="368300"/>
          </a:xfrm>
          <a:prstGeom prst="rect">
            <a:avLst/>
          </a:prstGeom>
          <a:noFill/>
          <a:ln w="9525">
            <a:noFill/>
          </a:ln>
        </p:spPr>
        <p:txBody>
          <a:bodyPr wrap="none">
            <a:spAutoFit/>
          </a:bodyPr>
          <a:p>
            <a:r>
              <a:rPr dirty="0">
                <a:latin typeface="Franklin Gothic Book" panose="020B0503020102020204" pitchFamily="34" charset="0"/>
              </a:rPr>
              <a:t>Units Sold</a:t>
            </a:r>
            <a:endParaRPr dirty="0">
              <a:latin typeface="Franklin Gothic Book" panose="020B0503020102020204" pitchFamily="34" charset="0"/>
            </a:endParaRPr>
          </a:p>
        </p:txBody>
      </p:sp>
      <p:pic>
        <p:nvPicPr>
          <p:cNvPr id="9" name="~PP3460.WAV">
            <a:hlinkClick r:id="" action="ppaction://media"/>
          </p:cNvPr>
          <p:cNvPicPr>
            <a:picLocks noRot="1" noChangeAspect="1"/>
          </p:cNvPicPr>
          <p:nvPr>
            <a:wavAudioFile r:embed="rId3" name="~PP3460.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09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2" name="Content Placeholder 2"/>
          <p:cNvSpPr>
            <a:spLocks noGrp="1"/>
          </p:cNvSpPr>
          <p:nvPr>
            <p:ph idx="1"/>
          </p:nvPr>
        </p:nvSpPr>
        <p:spPr>
          <a:ln/>
        </p:spPr>
        <p:txBody>
          <a:bodyPr vert="horz" wrap="square" lIns="91440" tIns="45720" rIns="91440" bIns="45720" anchor="t" anchorCtr="0"/>
          <a:p>
            <a:pPr eaLnBrk="1" hangingPunct="1"/>
            <a:r>
              <a:rPr dirty="0"/>
              <a:t>The total sales revenue (</a:t>
            </a:r>
            <a:r>
              <a:rPr i="1" dirty="0"/>
              <a:t>S) of the firm is given by the following formula:</a:t>
            </a:r>
            <a:endParaRPr i="1" dirty="0"/>
          </a:p>
          <a:p>
            <a:pPr eaLnBrk="1" hangingPunct="1"/>
            <a:r>
              <a:rPr i="1" dirty="0"/>
              <a:t>S = s x Q</a:t>
            </a:r>
            <a:endParaRPr i="1" dirty="0"/>
          </a:p>
          <a:p>
            <a:pPr eaLnBrk="1" hangingPunct="1"/>
            <a:r>
              <a:rPr dirty="0"/>
              <a:t>The total cost of the firm for a given production volume is given as</a:t>
            </a:r>
            <a:endParaRPr dirty="0"/>
          </a:p>
          <a:p>
            <a:pPr eaLnBrk="1" hangingPunct="1">
              <a:buNone/>
            </a:pPr>
            <a:r>
              <a:rPr i="1" dirty="0"/>
              <a:t>     TC = Total variable cost + Fixed cost</a:t>
            </a:r>
            <a:endParaRPr i="1" dirty="0"/>
          </a:p>
          <a:p>
            <a:pPr eaLnBrk="1" hangingPunct="1">
              <a:buNone/>
            </a:pPr>
            <a:r>
              <a:rPr dirty="0"/>
              <a:t>      TC= </a:t>
            </a:r>
            <a:r>
              <a:rPr i="1" dirty="0"/>
              <a:t>TVC+ TFC</a:t>
            </a:r>
            <a:endParaRPr dirty="0"/>
          </a:p>
        </p:txBody>
      </p:sp>
      <p:pic>
        <p:nvPicPr>
          <p:cNvPr id="3" name="~PP1058.WAV">
            <a:hlinkClick r:id="" action="ppaction://media"/>
          </p:cNvPr>
          <p:cNvPicPr>
            <a:picLocks noRot="1" noChangeAspect="1"/>
          </p:cNvPicPr>
          <p:nvPr>
            <a:wavAudioFile r:embed="rId1" name="~PP1058.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464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sz="3600" b="0" i="0" u="none" strike="noStrike" kern="1200" cap="all" spc="0" normalizeH="0" baseline="0" noProof="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6867" name="Content Placeholder 2"/>
          <p:cNvSpPr>
            <a:spLocks noGrp="1"/>
          </p:cNvSpPr>
          <p:nvPr>
            <p:ph idx="1"/>
          </p:nvPr>
        </p:nvSpPr>
        <p:spPr>
          <a:ln/>
        </p:spPr>
        <p:txBody>
          <a:bodyPr vert="horz" wrap="square" lIns="91440" tIns="45720" rIns="91440" bIns="45720" anchor="t" anchorCtr="0"/>
          <a:p>
            <a:pPr eaLnBrk="1" hangingPunct="1"/>
            <a:r>
              <a:rPr dirty="0"/>
              <a:t>For any production quantity which is more than the break-even quantity, the total revenue will be more than the total cost. Hence, the firm will be making profit.</a:t>
            </a:r>
            <a:endParaRPr dirty="0"/>
          </a:p>
          <a:p>
            <a:pPr eaLnBrk="1" hangingPunct="1"/>
            <a:r>
              <a:rPr dirty="0"/>
              <a:t>Profit = Sales – (Fixed cost + Variable costs)</a:t>
            </a:r>
            <a:endParaRPr dirty="0"/>
          </a:p>
          <a:p>
            <a:pPr eaLnBrk="1" hangingPunct="1"/>
            <a:r>
              <a:rPr lang="pt-BR" altLang="x-none" dirty="0"/>
              <a:t>= </a:t>
            </a:r>
            <a:r>
              <a:rPr lang="pt-BR" altLang="x-none" i="1" dirty="0"/>
              <a:t>s X Q – (FC + VC)</a:t>
            </a:r>
            <a:endParaRPr dirty="0"/>
          </a:p>
        </p:txBody>
      </p:sp>
      <p:pic>
        <p:nvPicPr>
          <p:cNvPr id="4" name="~PP4083.WAV">
            <a:hlinkClick r:id="" action="ppaction://media"/>
          </p:cNvPr>
          <p:cNvPicPr>
            <a:picLocks noRot="1" noChangeAspect="1"/>
          </p:cNvPicPr>
          <p:nvPr>
            <a:wavAudioFile r:embed="rId1" name="~PP4083.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436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just" defTabSz="914400" rtl="0" eaLnBrk="1" fontAlgn="auto" latinLnBrk="0" hangingPunct="1">
              <a:lnSpc>
                <a:spcPct val="100000"/>
              </a:lnSpc>
              <a:spcBef>
                <a:spcPct val="0"/>
              </a:spcBef>
              <a:spcAft>
                <a:spcPts val="0"/>
              </a:spcAft>
              <a:buClrTx/>
              <a:buSzTx/>
              <a:buFontTx/>
              <a:buNone/>
              <a:defRPr/>
            </a:pPr>
            <a:r>
              <a:rPr kumimoji="0" lang="en-US" sz="2000" b="1" i="0" u="none" strike="noStrike" kern="1200" cap="all" spc="0" normalizeH="0" baseline="0" noProof="0" dirty="0" smtClean="0">
                <a:ln>
                  <a:noFill/>
                </a:ln>
                <a:solidFill>
                  <a:schemeClr val="bg2">
                    <a:lumMod val="50000"/>
                  </a:schemeClr>
                </a:solidFill>
                <a:effectLst>
                  <a:reflection blurRad="12700" stA="48000" endA="300" endPos="55000" dir="5400000" sy="-90000" algn="bl" rotWithShape="0"/>
                </a:effectLst>
                <a:uLnTx/>
                <a:uFillTx/>
                <a:latin typeface="Arial" panose="020B0604020202020204" pitchFamily="34" charset="0"/>
                <a:ea typeface="+mj-ea"/>
                <a:cs typeface="Arial" panose="020B0604020202020204" pitchFamily="34" charset="0"/>
              </a:rPr>
              <a:t>Example</a:t>
            </a:r>
            <a:br>
              <a:rPr kumimoji="0" lang="en-US" sz="2000" b="1" i="0" u="none" strike="noStrike" kern="1200" cap="all" spc="0" normalizeH="0" baseline="0" noProof="0" dirty="0" smtClean="0">
                <a:ln>
                  <a:noFill/>
                </a:ln>
                <a:solidFill>
                  <a:schemeClr val="bg2">
                    <a:lumMod val="50000"/>
                  </a:schemeClr>
                </a:solidFill>
                <a:effectLst>
                  <a:reflection blurRad="12700" stA="48000" endA="300" endPos="55000" dir="5400000" sy="-90000" algn="bl" rotWithShape="0"/>
                </a:effectLst>
                <a:uLnTx/>
                <a:uFillTx/>
                <a:latin typeface="Arial" panose="020B0604020202020204" pitchFamily="34" charset="0"/>
                <a:ea typeface="+mj-ea"/>
                <a:cs typeface="Arial" panose="020B0604020202020204" pitchFamily="34" charset="0"/>
              </a:rPr>
            </a:br>
            <a:r>
              <a:rPr kumimoji="0" lang="en-US" sz="13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Find out the total cost and Sales of the firm and also find out the profit of the firm when the price of product is $45, and also describe it diagrammatically where break even point is equal to zero.</a:t>
            </a:r>
            <a:endParaRPr kumimoji="0" lang="en-US" sz="13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endParaRPr>
          </a:p>
        </p:txBody>
      </p:sp>
      <p:graphicFrame>
        <p:nvGraphicFramePr>
          <p:cNvPr id="4" name="Content Placeholder 4"/>
          <p:cNvGraphicFramePr>
            <a:graphicFrameLocks noGrp="1"/>
          </p:cNvGraphicFramePr>
          <p:nvPr>
            <p:ph idx="1"/>
          </p:nvPr>
        </p:nvGraphicFramePr>
        <p:xfrm>
          <a:off x="304800" y="1600200"/>
          <a:ext cx="8686800" cy="4391025"/>
        </p:xfrm>
        <a:graphic>
          <a:graphicData uri="http://schemas.openxmlformats.org/drawingml/2006/table">
            <a:tbl>
              <a:tblPr firstRow="1" bandRow="1">
                <a:tableStyleId>{5C22544A-7EE6-4342-B048-85BDC9FD1C3A}</a:tableStyleId>
              </a:tblPr>
              <a:tblGrid>
                <a:gridCol w="2895600"/>
                <a:gridCol w="2895600"/>
                <a:gridCol w="2895600"/>
              </a:tblGrid>
              <a:tr h="251692">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Total Output</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Total Variable cost </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smtClean="0">
                          <a:latin typeface="Calibri" panose="020F0502020204030204"/>
                          <a:ea typeface="Times New Roman" panose="02020603050405020304"/>
                          <a:cs typeface="Times New Roman" panose="02020603050405020304"/>
                        </a:rPr>
                        <a:t>Total Fixed cost </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50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3.0</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80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4.8</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6.5</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110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8.1</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130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9.6</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160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10.8</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200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11.6</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250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12.0</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310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11.7</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smtClean="0">
                          <a:latin typeface="Calibri" panose="020F0502020204030204"/>
                          <a:ea typeface="Times New Roman" panose="02020603050405020304"/>
                          <a:cs typeface="Times New Roman" panose="02020603050405020304"/>
                        </a:rPr>
                        <a:t>380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smtClean="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r>
            </a:tbl>
          </a:graphicData>
        </a:graphic>
      </p:graphicFrame>
      <p:pic>
        <p:nvPicPr>
          <p:cNvPr id="5" name="~PP4071.WAV">
            <a:hlinkClick r:id="" action="ppaction://media"/>
          </p:cNvPr>
          <p:cNvPicPr>
            <a:picLocks noRot="1" noChangeAspect="1"/>
          </p:cNvPicPr>
          <p:nvPr>
            <a:wavAudioFile r:embed="rId1" name="~PP4071.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348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break-even quantity and break-even sales quantity</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8915" name="Content Placeholder 2"/>
          <p:cNvSpPr>
            <a:spLocks noGrp="1"/>
          </p:cNvSpPr>
          <p:nvPr>
            <p:ph idx="1"/>
          </p:nvPr>
        </p:nvSpPr>
        <p:spPr>
          <a:ln/>
        </p:spPr>
        <p:txBody>
          <a:bodyPr vert="horz" wrap="square" lIns="91440" tIns="45720" rIns="91440" bIns="45720" anchor="t" anchorCtr="0"/>
          <a:p>
            <a:r>
              <a:rPr b="1" dirty="0"/>
              <a:t>Break</a:t>
            </a:r>
            <a:r>
              <a:rPr dirty="0"/>
              <a:t>-</a:t>
            </a:r>
            <a:r>
              <a:rPr b="1" dirty="0"/>
              <a:t>even quantity</a:t>
            </a:r>
            <a:r>
              <a:rPr dirty="0"/>
              <a:t> refers to the number of units a Firm must sell to cover all its costs.</a:t>
            </a:r>
            <a:endParaRPr dirty="0"/>
          </a:p>
          <a:p>
            <a:r>
              <a:rPr b="1" dirty="0"/>
              <a:t>Break even sales </a:t>
            </a:r>
            <a:r>
              <a:rPr dirty="0"/>
              <a:t>a sales with no profit or loss, also called </a:t>
            </a:r>
            <a:r>
              <a:rPr i="1" dirty="0"/>
              <a:t>breakeven point</a:t>
            </a:r>
            <a:r>
              <a:rPr dirty="0"/>
              <a:t>. It is the sales volume, in </a:t>
            </a:r>
            <a:r>
              <a:rPr i="1" dirty="0"/>
              <a:t>units </a:t>
            </a:r>
            <a:r>
              <a:rPr dirty="0"/>
              <a:t>or in </a:t>
            </a:r>
            <a:r>
              <a:rPr i="1" dirty="0"/>
              <a:t>rupees</a:t>
            </a:r>
            <a:r>
              <a:rPr dirty="0"/>
              <a:t>, where total sales revenue equals total costs. Thus, zero profit results.</a:t>
            </a:r>
            <a:endParaRPr dirty="0"/>
          </a:p>
          <a:p>
            <a:endParaRPr dirty="0"/>
          </a:p>
        </p:txBody>
      </p:sp>
      <p:pic>
        <p:nvPicPr>
          <p:cNvPr id="4" name="~PP3506.WAV">
            <a:hlinkClick r:id="" action="ppaction://media"/>
          </p:cNvPr>
          <p:cNvPicPr>
            <a:picLocks noRot="1" noChangeAspect="1"/>
          </p:cNvPicPr>
          <p:nvPr>
            <a:wavAudioFile r:embed="rId1" name="~PP3506.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891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Element of cost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Cost can be broadly classified </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into: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romanUcPeriod"/>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variable </a:t>
            </a:r>
            <a:r>
              <a:rPr kumimoji="0" lang="en-US" sz="3200" b="0" i="1" u="none" strike="noStrike" kern="1200" cap="none" spc="0" normalizeH="0" baseline="0" noProof="0" dirty="0">
                <a:ln>
                  <a:noFill/>
                </a:ln>
                <a:solidFill>
                  <a:schemeClr val="tx2"/>
                </a:solidFill>
                <a:effectLst/>
                <a:uLnTx/>
                <a:uFillTx/>
                <a:latin typeface="+mn-lt"/>
                <a:ea typeface="+mn-ea"/>
                <a:cs typeface="+mn-cs"/>
              </a:rPr>
              <a:t>cost and </a:t>
            </a:r>
            <a:endParaRPr kumimoji="0" lang="en-US" sz="3200" b="0" i="1" u="none" strike="noStrike" kern="1200" cap="none" spc="0" normalizeH="0" baseline="0" noProof="0" dirty="0" smtClean="0">
              <a:ln>
                <a:noFill/>
              </a:ln>
              <a:solidFill>
                <a:schemeClr val="tx2"/>
              </a:solidFill>
              <a:effectLst/>
              <a:uLnTx/>
              <a:uFillTx/>
              <a:latin typeface="+mn-lt"/>
              <a:ea typeface="+mn-ea"/>
              <a:cs typeface="+mn-cs"/>
            </a:endParaRP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romanUcPeriod"/>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overhead </a:t>
            </a:r>
            <a:r>
              <a:rPr kumimoji="0" lang="en-US" sz="3200" b="0" i="1" u="none" strike="noStrike" kern="1200" cap="none" spc="0" normalizeH="0" baseline="0" noProof="0" dirty="0">
                <a:ln>
                  <a:noFill/>
                </a:ln>
                <a:solidFill>
                  <a:schemeClr val="tx2"/>
                </a:solidFill>
                <a:effectLst/>
                <a:uLnTx/>
                <a:uFillTx/>
                <a:latin typeface="+mn-lt"/>
                <a:ea typeface="+mn-ea"/>
                <a:cs typeface="+mn-cs"/>
              </a:rPr>
              <a:t>cost. </a:t>
            </a:r>
            <a:endParaRPr kumimoji="0" lang="en-US" sz="3200" b="0" i="1"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panose="05000000000000000000" pitchFamily="2" charset="2"/>
              <a:buChar char="Ø"/>
              <a:defRPr/>
            </a:pPr>
            <a:r>
              <a:rPr kumimoji="0" lang="en-US" sz="3200" b="0" i="1" u="none" strike="noStrike" kern="1200" cap="none" spc="0" normalizeH="0" baseline="0" noProof="0" dirty="0" smtClean="0">
                <a:ln>
                  <a:noFill/>
                </a:ln>
                <a:solidFill>
                  <a:schemeClr val="tx2"/>
                </a:solidFill>
                <a:effectLst/>
                <a:uLnTx/>
                <a:uFillTx/>
                <a:latin typeface="+mn-lt"/>
                <a:ea typeface="+mn-ea"/>
                <a:cs typeface="+mn-cs"/>
              </a:rPr>
              <a:t>Variable </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cost </a:t>
            </a:r>
            <a:r>
              <a:rPr kumimoji="0" lang="en-US" sz="3200" b="0" i="0" u="none" strike="noStrike" kern="1200" cap="none" spc="0" normalizeH="0" baseline="0" noProof="0" dirty="0">
                <a:ln>
                  <a:noFill/>
                </a:ln>
                <a:solidFill>
                  <a:schemeClr val="tx2"/>
                </a:solidFill>
                <a:effectLst/>
                <a:uLnTx/>
                <a:uFillTx/>
                <a:latin typeface="+mn-lt"/>
                <a:ea typeface="+mn-ea"/>
                <a:cs typeface="+mn-cs"/>
              </a:rPr>
              <a:t>varies with the volume of </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production, while,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panose="05000000000000000000" pitchFamily="2" charset="2"/>
              <a:buChar char="Ø"/>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overhead </a:t>
            </a:r>
            <a:r>
              <a:rPr kumimoji="0" lang="en-US" sz="3200" b="0" i="0" u="none" strike="noStrike" kern="1200" cap="none" spc="0" normalizeH="0" baseline="0" noProof="0" dirty="0">
                <a:ln>
                  <a:noFill/>
                </a:ln>
                <a:solidFill>
                  <a:schemeClr val="tx2"/>
                </a:solidFill>
                <a:effectLst/>
                <a:uLnTx/>
                <a:uFillTx/>
                <a:latin typeface="+mn-lt"/>
                <a:ea typeface="+mn-ea"/>
                <a:cs typeface="+mn-cs"/>
              </a:rPr>
              <a:t>cost is </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fixed, irrespective </a:t>
            </a:r>
            <a:r>
              <a:rPr kumimoji="0" lang="en-US" sz="3200" b="0" i="0" u="none" strike="noStrike" kern="1200" cap="none" spc="0" normalizeH="0" baseline="0" noProof="0" dirty="0">
                <a:ln>
                  <a:noFill/>
                </a:ln>
                <a:solidFill>
                  <a:schemeClr val="tx2"/>
                </a:solidFill>
                <a:effectLst/>
                <a:uLnTx/>
                <a:uFillTx/>
                <a:latin typeface="+mn-lt"/>
                <a:ea typeface="+mn-ea"/>
                <a:cs typeface="+mn-cs"/>
              </a:rPr>
              <a:t>of the production volume</a:t>
            </a:r>
            <a:r>
              <a:rPr kumimoji="0" lang="en-US" sz="3200" b="0" i="0" u="none" strike="noStrike" kern="1200" cap="none" spc="0" normalizeH="0" baseline="0" noProof="0" dirty="0" smtClean="0">
                <a:ln>
                  <a:noFill/>
                </a:ln>
                <a:solidFill>
                  <a:schemeClr val="tx2"/>
                </a:solidFill>
                <a:effectLst/>
                <a:uLnTx/>
                <a:uFillTx/>
                <a:latin typeface="+mn-lt"/>
                <a:ea typeface="+mn-ea"/>
                <a:cs typeface="+mn-cs"/>
              </a:rPr>
              <a:t>.</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3804.WAV">
            <a:hlinkClick r:id="" action="ppaction://media"/>
          </p:cNvPr>
          <p:cNvPicPr>
            <a:picLocks noRot="1" noChangeAspect="1"/>
          </p:cNvPicPr>
          <p:nvPr>
            <a:wavAudioFile r:embed="rId1" name="~PP3804.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318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just" defTabSz="914400" rtl="0" eaLnBrk="1" fontAlgn="auto" latinLnBrk="0" hangingPunct="1">
              <a:lnSpc>
                <a:spcPct val="100000"/>
              </a:lnSpc>
              <a:spcBef>
                <a:spcPct val="0"/>
              </a:spcBef>
              <a:spcAft>
                <a:spcPts val="0"/>
              </a:spcAft>
              <a:buClrTx/>
              <a:buSzTx/>
              <a:buFontTx/>
              <a:buNone/>
              <a:defRPr/>
            </a:pPr>
            <a:r>
              <a:rPr kumimoji="0" lang="en-US" sz="24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The formulae to find the break-even quantity and break-even sales </a:t>
            </a:r>
            <a:r>
              <a:rPr kumimoji="0" lang="en-US" sz="24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quantity:</a:t>
            </a:r>
            <a:endParaRPr kumimoji="0" lang="en-US" sz="24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endParaRPr>
          </a:p>
        </p:txBody>
      </p:sp>
      <p:pic>
        <p:nvPicPr>
          <p:cNvPr id="39939" name="Picture 3"/>
          <p:cNvPicPr>
            <a:picLocks noGrp="1" noChangeAspect="1"/>
          </p:cNvPicPr>
          <p:nvPr>
            <p:ph idx="1"/>
          </p:nvPr>
        </p:nvPicPr>
        <p:blipFill>
          <a:blip r:embed="rId1"/>
          <a:srcRect/>
          <a:stretch>
            <a:fillRect/>
          </a:stretch>
        </p:blipFill>
        <p:spPr>
          <a:xfrm>
            <a:off x="1924050" y="2678113"/>
            <a:ext cx="5448300" cy="2276475"/>
          </a:xfrm>
          <a:ln/>
        </p:spPr>
      </p:pic>
      <p:pic>
        <p:nvPicPr>
          <p:cNvPr id="4" name="~PP443.WAV">
            <a:hlinkClick r:id="" action="ppaction://media"/>
          </p:cNvPr>
          <p:cNvPicPr>
            <a:picLocks noRot="1" noChangeAspect="1"/>
          </p:cNvPicPr>
          <p:nvPr>
            <a:wavAudioFile r:embed="rId2" name="~PP443.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539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Title 1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Contribution and margin of safety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40963" name="Text Placeholder 10"/>
          <p:cNvSpPr>
            <a:spLocks noGrp="1"/>
          </p:cNvSpPr>
          <p:nvPr>
            <p:ph idx="1"/>
          </p:nvPr>
        </p:nvSpPr>
        <p:spPr>
          <a:ln/>
        </p:spPr>
        <p:txBody>
          <a:bodyPr vert="horz" wrap="square" lIns="91440" tIns="45720" rIns="91440" bIns="45720" anchor="t" anchorCtr="0"/>
          <a:p>
            <a:pPr algn="just" eaLnBrk="1" hangingPunct="1"/>
            <a:r>
              <a:rPr dirty="0"/>
              <a:t>The </a:t>
            </a:r>
            <a:r>
              <a:rPr b="1" dirty="0"/>
              <a:t>contribution</a:t>
            </a:r>
            <a:r>
              <a:rPr dirty="0"/>
              <a:t> is the difference between the sales and the variable costs. It is the amount of money a company has to cover its fixed costs after it pays all of its variable expenses</a:t>
            </a:r>
            <a:endParaRPr dirty="0"/>
          </a:p>
          <a:p>
            <a:pPr algn="just" eaLnBrk="1" hangingPunct="1"/>
            <a:r>
              <a:rPr dirty="0"/>
              <a:t>The </a:t>
            </a:r>
            <a:r>
              <a:rPr b="1" dirty="0"/>
              <a:t>margin of safety</a:t>
            </a:r>
            <a:r>
              <a:rPr dirty="0"/>
              <a:t> is how much output or sales level can fall before a business reaches its breakeven point. It is the sales over and above the break-even sales. </a:t>
            </a:r>
            <a:endParaRPr dirty="0"/>
          </a:p>
          <a:p>
            <a:pPr eaLnBrk="1" hangingPunct="1"/>
            <a:endParaRPr dirty="0"/>
          </a:p>
        </p:txBody>
      </p:sp>
      <p:pic>
        <p:nvPicPr>
          <p:cNvPr id="8" name="~PP2641.WAV">
            <a:hlinkClick r:id="" action="ppaction://media"/>
          </p:cNvPr>
          <p:cNvPicPr>
            <a:picLocks noRot="1" noChangeAspect="1"/>
          </p:cNvPicPr>
          <p:nvPr>
            <a:wavAudioFile r:embed="rId1" name="~PP2641.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729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8"/>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The formulae to compute these values are:</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1987" name="Content Placeholder 3"/>
          <p:cNvPicPr>
            <a:picLocks noGrp="1" noChangeAspect="1"/>
          </p:cNvPicPr>
          <p:nvPr>
            <p:ph idx="1"/>
          </p:nvPr>
        </p:nvPicPr>
        <p:blipFill>
          <a:blip r:embed="rId1"/>
          <a:srcRect/>
          <a:stretch>
            <a:fillRect/>
          </a:stretch>
        </p:blipFill>
        <p:spPr>
          <a:xfrm>
            <a:off x="2200275" y="2133600"/>
            <a:ext cx="4895850" cy="3124200"/>
          </a:xfrm>
          <a:ln/>
        </p:spPr>
      </p:pic>
      <p:pic>
        <p:nvPicPr>
          <p:cNvPr id="6" name="~PP1317.WAV">
            <a:hlinkClick r:id="" action="ppaction://media"/>
          </p:cNvPr>
          <p:cNvPicPr>
            <a:picLocks noRot="1" noChangeAspect="1"/>
          </p:cNvPicPr>
          <p:nvPr>
            <a:wavAudioFile r:embed="rId2" name="~PP1317.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762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Example: 1</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3011" name="Picture 2"/>
          <p:cNvPicPr>
            <a:picLocks noChangeAspect="1"/>
          </p:cNvPicPr>
          <p:nvPr/>
        </p:nvPicPr>
        <p:blipFill>
          <a:blip r:embed="rId1"/>
          <a:stretch>
            <a:fillRect/>
          </a:stretch>
        </p:blipFill>
        <p:spPr>
          <a:xfrm>
            <a:off x="762000" y="1981200"/>
            <a:ext cx="6858000" cy="3657600"/>
          </a:xfrm>
          <a:prstGeom prst="rect">
            <a:avLst/>
          </a:prstGeom>
          <a:noFill/>
          <a:ln w="9525">
            <a:noFill/>
          </a:ln>
        </p:spPr>
      </p:pic>
      <p:pic>
        <p:nvPicPr>
          <p:cNvPr id="7" name="~PP2339.WAV">
            <a:hlinkClick r:id="" action="ppaction://media"/>
          </p:cNvPr>
          <p:cNvPicPr>
            <a:picLocks noRot="1" noChangeAspect="1"/>
          </p:cNvPicPr>
          <p:nvPr>
            <a:wavAudioFile r:embed="rId2" name="~PP2339.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57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7"/>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4034" name="Picture 2"/>
          <p:cNvPicPr>
            <a:picLocks noChangeAspect="1"/>
          </p:cNvPicPr>
          <p:nvPr/>
        </p:nvPicPr>
        <p:blipFill>
          <a:blip r:embed="rId1"/>
          <a:stretch>
            <a:fillRect/>
          </a:stretch>
        </p:blipFill>
        <p:spPr>
          <a:xfrm>
            <a:off x="0" y="0"/>
            <a:ext cx="9144000" cy="6858000"/>
          </a:xfrm>
          <a:prstGeom prst="rect">
            <a:avLst/>
          </a:prstGeom>
          <a:noFill/>
          <a:ln w="9525">
            <a:noFill/>
          </a:ln>
        </p:spPr>
      </p:pic>
      <p:pic>
        <p:nvPicPr>
          <p:cNvPr id="6" name="~PP2774.WAV">
            <a:hlinkClick r:id="" action="ppaction://media"/>
          </p:cNvPr>
          <p:cNvPicPr>
            <a:picLocks noRot="1" noChangeAspect="1"/>
          </p:cNvPicPr>
          <p:nvPr>
            <a:wavAudioFile r:embed="rId2" name="~PP2774.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188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5058" name="Picture 2"/>
          <p:cNvPicPr>
            <a:picLocks noChangeAspect="1"/>
          </p:cNvPicPr>
          <p:nvPr/>
        </p:nvPicPr>
        <p:blipFill>
          <a:blip r:embed="rId1"/>
          <a:stretch>
            <a:fillRect/>
          </a:stretch>
        </p:blipFill>
        <p:spPr>
          <a:xfrm>
            <a:off x="0" y="0"/>
            <a:ext cx="9144000" cy="6858000"/>
          </a:xfrm>
          <a:prstGeom prst="rect">
            <a:avLst/>
          </a:prstGeom>
          <a:noFill/>
          <a:ln w="9525">
            <a:noFill/>
          </a:ln>
        </p:spPr>
      </p:pic>
      <p:pic>
        <p:nvPicPr>
          <p:cNvPr id="3" name="~PP3911.WAV">
            <a:hlinkClick r:id="" action="ppaction://media"/>
          </p:cNvPr>
          <p:cNvPicPr>
            <a:picLocks noRot="1" noChangeAspect="1"/>
          </p:cNvPicPr>
          <p:nvPr>
            <a:wavAudioFile r:embed="rId2" name="~PP3911.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196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Example: 2</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6083" name="Picture 2"/>
          <p:cNvPicPr>
            <a:picLocks noGrp="1" noChangeAspect="1"/>
          </p:cNvPicPr>
          <p:nvPr>
            <p:ph idx="1"/>
          </p:nvPr>
        </p:nvPicPr>
        <p:blipFill>
          <a:blip r:embed="rId1"/>
          <a:srcRect/>
          <a:stretch>
            <a:fillRect/>
          </a:stretch>
        </p:blipFill>
        <p:spPr>
          <a:xfrm>
            <a:off x="1066800" y="1828800"/>
            <a:ext cx="6324600" cy="3505200"/>
          </a:xfrm>
          <a:ln/>
        </p:spPr>
      </p:pic>
      <p:pic>
        <p:nvPicPr>
          <p:cNvPr id="5" name="~PP3338.WAV">
            <a:hlinkClick r:id="" action="ppaction://media"/>
          </p:cNvPr>
          <p:cNvPicPr>
            <a:picLocks noRot="1" noChangeAspect="1"/>
          </p:cNvPicPr>
          <p:nvPr>
            <a:wavAudioFile r:embed="rId2" name="~PP3338.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77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PROFIT/VOLUME RATIO (</a:t>
            </a:r>
            <a:r>
              <a:rPr kumimoji="0" lang="en-US" sz="3600" b="1" i="1"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P/V RATIO)</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47107" name="Content Placeholder 2"/>
          <p:cNvSpPr>
            <a:spLocks noGrp="1"/>
          </p:cNvSpPr>
          <p:nvPr>
            <p:ph idx="1"/>
          </p:nvPr>
        </p:nvSpPr>
        <p:spPr>
          <a:ln/>
        </p:spPr>
        <p:txBody>
          <a:bodyPr vert="horz" wrap="square" lIns="91440" tIns="45720" rIns="91440" bIns="45720" anchor="t" anchorCtr="0"/>
          <a:p>
            <a:pPr algn="just" eaLnBrk="1" hangingPunct="1"/>
            <a:r>
              <a:rPr sz="2800" i="1" dirty="0"/>
              <a:t>P/V ratio is a valid ratio which is useful for further analysis. </a:t>
            </a:r>
            <a:r>
              <a:rPr sz="2800" dirty="0"/>
              <a:t>The ratio shows the amount of contribution per rupee of sales. Since, in the short-term, fixed cost does not change, the profit-volume ratio also measures the rate of change of profit due to change in the volume of sales. </a:t>
            </a:r>
            <a:endParaRPr sz="2800" i="1" dirty="0"/>
          </a:p>
          <a:p>
            <a:pPr algn="just" eaLnBrk="1" hangingPunct="1"/>
            <a:endParaRPr dirty="0"/>
          </a:p>
        </p:txBody>
      </p:sp>
      <p:pic>
        <p:nvPicPr>
          <p:cNvPr id="5" name="~PP3136.WAV">
            <a:hlinkClick r:id="" action="ppaction://media"/>
          </p:cNvPr>
          <p:cNvPicPr>
            <a:picLocks noRot="1" noChangeAspect="1"/>
          </p:cNvPicPr>
          <p:nvPr>
            <a:wavAudioFile r:embed="rId1" name="~PP3136.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597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1"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The different </a:t>
            </a: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formulae for the </a:t>
            </a:r>
            <a:r>
              <a:rPr kumimoji="0" lang="en-US" sz="3600" b="0" i="1"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P/V ratio are as follows: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8131" name="Content Placeholder 3"/>
          <p:cNvPicPr>
            <a:picLocks noGrp="1" noChangeAspect="1"/>
          </p:cNvPicPr>
          <p:nvPr>
            <p:ph idx="1"/>
          </p:nvPr>
        </p:nvPicPr>
        <p:blipFill>
          <a:blip r:embed="rId1"/>
          <a:srcRect/>
          <a:stretch>
            <a:fillRect/>
          </a:stretch>
        </p:blipFill>
        <p:spPr>
          <a:xfrm>
            <a:off x="1447800" y="1981200"/>
            <a:ext cx="5448300" cy="2889250"/>
          </a:xfrm>
          <a:ln/>
        </p:spPr>
      </p:pic>
      <p:pic>
        <p:nvPicPr>
          <p:cNvPr id="4" name="~PP417.WAV">
            <a:hlinkClick r:id="" action="ppaction://media"/>
          </p:cNvPr>
          <p:cNvPicPr>
            <a:picLocks noRot="1" noChangeAspect="1"/>
          </p:cNvPicPr>
          <p:nvPr>
            <a:wavAudioFile r:embed="rId2" name="~PP417.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543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Example: 1</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9155" name="Picture 2"/>
          <p:cNvPicPr>
            <a:picLocks noGrp="1" noChangeAspect="1"/>
          </p:cNvPicPr>
          <p:nvPr>
            <p:ph idx="1"/>
          </p:nvPr>
        </p:nvPicPr>
        <p:blipFill>
          <a:blip r:embed="rId1"/>
          <a:srcRect/>
          <a:stretch>
            <a:fillRect/>
          </a:stretch>
        </p:blipFill>
        <p:spPr>
          <a:xfrm>
            <a:off x="1219200" y="1981200"/>
            <a:ext cx="6019800" cy="3505200"/>
          </a:xfrm>
          <a:ln/>
        </p:spPr>
      </p:pic>
      <p:pic>
        <p:nvPicPr>
          <p:cNvPr id="4" name="~PP1839.WAV">
            <a:hlinkClick r:id="" action="ppaction://media"/>
          </p:cNvPr>
          <p:cNvPicPr>
            <a:picLocks noRot="1" noChangeAspect="1"/>
          </p:cNvPicPr>
          <p:nvPr>
            <a:wavAudioFile r:embed="rId2" name="~PP1839.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297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2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The overhead cost can be classified into:</a:t>
            </a:r>
            <a:endParaRPr kumimoji="0" lang="en-US" sz="32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Factory overhead,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administration overhead,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selling overhead, and </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Distribution overhead.</a:t>
            </a:r>
            <a:endParaRPr kumimoji="0" lang="en-US" sz="3200" b="0" i="0" u="none" strike="noStrike" kern="1200" cap="none" spc="0" normalizeH="0" baseline="0" noProof="0" dirty="0" smtClean="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4016.WAV">
            <a:hlinkClick r:id="" action="ppaction://media"/>
          </p:cNvPr>
          <p:cNvPicPr>
            <a:picLocks noRot="1" noChangeAspect="1"/>
          </p:cNvPicPr>
          <p:nvPr>
            <a:wavAudioFile r:embed="rId1" name="~PP4016.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21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0178" name="Picture 2"/>
          <p:cNvPicPr>
            <a:picLocks noChangeAspect="1"/>
          </p:cNvPicPr>
          <p:nvPr/>
        </p:nvPicPr>
        <p:blipFill>
          <a:blip r:embed="rId1"/>
          <a:stretch>
            <a:fillRect/>
          </a:stretch>
        </p:blipFill>
        <p:spPr>
          <a:xfrm>
            <a:off x="0" y="0"/>
            <a:ext cx="9144000" cy="6858000"/>
          </a:xfrm>
          <a:prstGeom prst="rect">
            <a:avLst/>
          </a:prstGeom>
          <a:noFill/>
          <a:ln w="9525">
            <a:noFill/>
          </a:ln>
        </p:spPr>
      </p:pic>
      <p:pic>
        <p:nvPicPr>
          <p:cNvPr id="3" name="~PP2256.WAV">
            <a:hlinkClick r:id="" action="ppaction://media"/>
          </p:cNvPr>
          <p:cNvPicPr>
            <a:picLocks noRot="1" noChangeAspect="1"/>
          </p:cNvPicPr>
          <p:nvPr>
            <a:wavAudioFile r:embed="rId2" name="~PP2256.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942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Example: 2</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51203" name="Picture 2"/>
          <p:cNvPicPr>
            <a:picLocks noGrp="1" noChangeAspect="1"/>
          </p:cNvPicPr>
          <p:nvPr>
            <p:ph idx="1"/>
          </p:nvPr>
        </p:nvPicPr>
        <p:blipFill>
          <a:blip r:embed="rId1"/>
          <a:srcRect/>
          <a:stretch>
            <a:fillRect/>
          </a:stretch>
        </p:blipFill>
        <p:spPr>
          <a:xfrm>
            <a:off x="1143000" y="1905000"/>
            <a:ext cx="6248400" cy="3733800"/>
          </a:xfrm>
          <a:ln/>
        </p:spPr>
      </p:pic>
      <p:pic>
        <p:nvPicPr>
          <p:cNvPr id="4" name="~PP2785.WAV">
            <a:hlinkClick r:id="" action="ppaction://media"/>
          </p:cNvPr>
          <p:cNvPicPr>
            <a:picLocks noRot="1" noChangeAspect="1"/>
          </p:cNvPicPr>
          <p:nvPr>
            <a:wavAudioFile r:embed="rId2" name="~PP2785.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329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2226" name="Picture 2"/>
          <p:cNvPicPr>
            <a:picLocks noChangeAspect="1"/>
          </p:cNvPicPr>
          <p:nvPr/>
        </p:nvPicPr>
        <p:blipFill>
          <a:blip r:embed="rId1"/>
          <a:stretch>
            <a:fillRect/>
          </a:stretch>
        </p:blipFill>
        <p:spPr>
          <a:xfrm>
            <a:off x="0" y="0"/>
            <a:ext cx="9144000" cy="6858000"/>
          </a:xfrm>
          <a:prstGeom prst="rect">
            <a:avLst/>
          </a:prstGeom>
          <a:noFill/>
          <a:ln w="9525">
            <a:noFill/>
          </a:ln>
        </p:spPr>
      </p:pic>
      <p:pic>
        <p:nvPicPr>
          <p:cNvPr id="5" name="~PP526.WAV">
            <a:hlinkClick r:id="" action="ppaction://media"/>
          </p:cNvPr>
          <p:cNvPicPr>
            <a:picLocks noRot="1" noChangeAspect="1"/>
          </p:cNvPicPr>
          <p:nvPr>
            <a:wavAudioFile r:embed="rId2" name="~PP526.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24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Example: 3</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53251" name="Picture 2"/>
          <p:cNvPicPr>
            <a:picLocks noGrp="1" noChangeAspect="1"/>
          </p:cNvPicPr>
          <p:nvPr>
            <p:ph idx="1"/>
          </p:nvPr>
        </p:nvPicPr>
        <p:blipFill>
          <a:blip r:embed="rId1"/>
          <a:srcRect/>
          <a:stretch>
            <a:fillRect/>
          </a:stretch>
        </p:blipFill>
        <p:spPr>
          <a:xfrm>
            <a:off x="1371600" y="1600200"/>
            <a:ext cx="5486400" cy="3657600"/>
          </a:xfrm>
          <a:ln/>
        </p:spPr>
      </p:pic>
      <p:pic>
        <p:nvPicPr>
          <p:cNvPr id="5" name="~PP3907.WAV">
            <a:hlinkClick r:id="" action="ppaction://media"/>
          </p:cNvPr>
          <p:cNvPicPr>
            <a:picLocks noRot="1" noChangeAspect="1"/>
          </p:cNvPicPr>
          <p:nvPr>
            <a:wavAudioFile r:embed="rId2" name="~PP3907.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322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Factory overhead</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1507" name="Content Placeholder 2"/>
          <p:cNvSpPr>
            <a:spLocks noGrp="1"/>
          </p:cNvSpPr>
          <p:nvPr>
            <p:ph idx="1"/>
          </p:nvPr>
        </p:nvSpPr>
        <p:spPr>
          <a:ln/>
        </p:spPr>
        <p:txBody>
          <a:bodyPr vert="horz" wrap="square" lIns="91440" tIns="45720" rIns="91440" bIns="45720" anchor="t" anchorCtr="0"/>
          <a:p>
            <a:pPr algn="just" eaLnBrk="1" hangingPunct="1"/>
            <a:r>
              <a:rPr dirty="0"/>
              <a:t>Factory overhead include the depreciation or the rent on the factory building, depreciation on the factory equipment, supervisors in the factory, the factory quality control department, factory maintenance employees, electricity and gas for the factory, etc.</a:t>
            </a:r>
            <a:endParaRPr dirty="0"/>
          </a:p>
        </p:txBody>
      </p:sp>
      <p:pic>
        <p:nvPicPr>
          <p:cNvPr id="4" name="~PP335.WAV">
            <a:hlinkClick r:id="" action="ppaction://media"/>
          </p:cNvPr>
          <p:cNvPicPr>
            <a:picLocks noRot="1" noChangeAspect="1"/>
          </p:cNvPicPr>
          <p:nvPr>
            <a:wavAudioFile r:embed="rId1" name="~PP335.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410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administrative overhead </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2531" name="Content Placeholder 2"/>
          <p:cNvSpPr>
            <a:spLocks noGrp="1"/>
          </p:cNvSpPr>
          <p:nvPr>
            <p:ph idx="1"/>
          </p:nvPr>
        </p:nvSpPr>
        <p:spPr>
          <a:ln/>
        </p:spPr>
        <p:txBody>
          <a:bodyPr vert="horz" wrap="square" lIns="91440" tIns="45720" rIns="91440" bIns="45720" anchor="t" anchorCtr="0"/>
          <a:p>
            <a:pPr algn="just" eaLnBrk="1" hangingPunct="1"/>
            <a:r>
              <a:rPr sz="2400" dirty="0"/>
              <a:t>These are the overheads incurred for the overall administrative work of the organization. </a:t>
            </a:r>
            <a:endParaRPr sz="2400" dirty="0"/>
          </a:p>
          <a:p>
            <a:pPr algn="just" eaLnBrk="1" hangingPunct="1"/>
            <a:r>
              <a:rPr sz="2400" dirty="0"/>
              <a:t>Such as office supplies, salaries payable to manager, clerk, legal/audit charges, etc.</a:t>
            </a:r>
            <a:endParaRPr sz="2400" dirty="0"/>
          </a:p>
        </p:txBody>
      </p:sp>
      <p:pic>
        <p:nvPicPr>
          <p:cNvPr id="4" name="~PP3942.WAV">
            <a:hlinkClick r:id="" action="ppaction://media"/>
          </p:cNvPr>
          <p:cNvPicPr>
            <a:picLocks noRot="1" noChangeAspect="1"/>
          </p:cNvPicPr>
          <p:nvPr>
            <a:wavAudioFile r:embed="rId1" name="~PP3942.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360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Selling overheads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3555" name="Content Placeholder 2"/>
          <p:cNvSpPr>
            <a:spLocks noGrp="1"/>
          </p:cNvSpPr>
          <p:nvPr>
            <p:ph idx="1"/>
          </p:nvPr>
        </p:nvSpPr>
        <p:spPr>
          <a:ln/>
        </p:spPr>
        <p:txBody>
          <a:bodyPr vert="horz" wrap="square" lIns="91440" tIns="45720" rIns="91440" bIns="45720" anchor="t" anchorCtr="0"/>
          <a:p>
            <a:pPr marL="342900" lvl="2" indent="-342900" algn="just" eaLnBrk="1" hangingPunct="1"/>
            <a:r>
              <a:rPr dirty="0"/>
              <a:t>Selling expenses are incurred for promoting sales by convincing the customer to place an order with the firm. </a:t>
            </a:r>
            <a:endParaRPr dirty="0"/>
          </a:p>
          <a:p>
            <a:pPr algn="just" eaLnBrk="1" hangingPunct="1"/>
            <a:r>
              <a:rPr sz="2400" dirty="0"/>
              <a:t>These include the cost of printing and stationary, mailing literatures, catalogues, price lists, the salaries, commission etc.</a:t>
            </a:r>
            <a:endParaRPr sz="2400" dirty="0"/>
          </a:p>
        </p:txBody>
      </p:sp>
      <p:pic>
        <p:nvPicPr>
          <p:cNvPr id="5" name="~PP2538.WAV">
            <a:hlinkClick r:id="" action="ppaction://media"/>
          </p:cNvPr>
          <p:cNvPicPr>
            <a:picLocks noRot="1" noChangeAspect="1"/>
          </p:cNvPicPr>
          <p:nvPr>
            <a:wavAudioFile r:embed="rId1" name="~PP2538.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520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Distribution overheads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4579" name="Content Placeholder 2"/>
          <p:cNvSpPr>
            <a:spLocks noGrp="1"/>
          </p:cNvSpPr>
          <p:nvPr>
            <p:ph idx="1"/>
          </p:nvPr>
        </p:nvSpPr>
        <p:spPr>
          <a:ln/>
        </p:spPr>
        <p:txBody>
          <a:bodyPr vert="horz" wrap="square" lIns="91440" tIns="45720" rIns="91440" bIns="45720" anchor="t" anchorCtr="0"/>
          <a:p>
            <a:pPr algn="just" eaLnBrk="1" hangingPunct="1">
              <a:buNone/>
            </a:pPr>
            <a:r>
              <a:rPr sz="2400" dirty="0"/>
              <a:t>    Distribution expenses are incurred in moving the goods from company’s warehouse to customer’s place.</a:t>
            </a:r>
            <a:endParaRPr sz="2400" dirty="0"/>
          </a:p>
          <a:p>
            <a:pPr algn="just" eaLnBrk="1" hangingPunct="1"/>
            <a:r>
              <a:rPr sz="2400" dirty="0"/>
              <a:t>This includes the cost of packaging cases; oil, grease, spare parts used in maintenance of delivery vehicles. </a:t>
            </a:r>
            <a:endParaRPr sz="2400" dirty="0"/>
          </a:p>
          <a:p>
            <a:pPr algn="just" eaLnBrk="1" hangingPunct="1"/>
            <a:r>
              <a:rPr sz="2400" dirty="0"/>
              <a:t>Wages of packers, van drivers, dispatch clerks etc.</a:t>
            </a:r>
            <a:endParaRPr sz="2400" dirty="0"/>
          </a:p>
          <a:p>
            <a:pPr algn="just" eaLnBrk="1" hangingPunct="1"/>
            <a:r>
              <a:rPr sz="2400" dirty="0"/>
              <a:t>Warehouse expenses including rent, insurance, freight, carriage outwards and other transport charges, depreciation and running expenses of delivery vans.</a:t>
            </a:r>
            <a:endParaRPr sz="2400" dirty="0"/>
          </a:p>
        </p:txBody>
      </p:sp>
      <p:pic>
        <p:nvPicPr>
          <p:cNvPr id="4" name="~PP1939.WAV">
            <a:hlinkClick r:id="" action="ppaction://media"/>
          </p:cNvPr>
          <p:cNvPicPr>
            <a:picLocks noRot="1" noChangeAspect="1"/>
          </p:cNvPicPr>
          <p:nvPr>
            <a:wavAudioFile r:embed="rId1" name="~PP1939.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933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smtClean="0">
                <a:ln>
                  <a:noFill/>
                </a:ln>
                <a:solidFill>
                  <a:schemeClr val="tx2"/>
                </a:solidFill>
                <a:effectLst>
                  <a:reflection blurRad="12700" stA="48000" endA="300" endPos="55000" dir="5400000" sy="-90000" algn="bl" rotWithShape="0"/>
                </a:effectLst>
                <a:uLnTx/>
                <a:uFillTx/>
                <a:latin typeface="+mj-lt"/>
                <a:ea typeface="+mj-ea"/>
                <a:cs typeface="+mj-cs"/>
              </a:rPr>
              <a:t>OTHER COSTS/REVENUES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5603" name="Content Placeholder 2"/>
          <p:cNvSpPr>
            <a:spLocks noGrp="1"/>
          </p:cNvSpPr>
          <p:nvPr>
            <p:ph idx="1"/>
          </p:nvPr>
        </p:nvSpPr>
        <p:spPr>
          <a:ln/>
        </p:spPr>
        <p:txBody>
          <a:bodyPr vert="horz" wrap="square" lIns="91440" tIns="45720" rIns="91440" bIns="45720" anchor="t" anchorCtr="0"/>
          <a:p>
            <a:pPr eaLnBrk="1" hangingPunct="1"/>
            <a:r>
              <a:rPr dirty="0"/>
              <a:t>Marginal cost</a:t>
            </a:r>
            <a:endParaRPr dirty="0"/>
          </a:p>
          <a:p>
            <a:pPr eaLnBrk="1" hangingPunct="1"/>
            <a:r>
              <a:rPr dirty="0"/>
              <a:t> Marginal revenue</a:t>
            </a:r>
            <a:endParaRPr dirty="0"/>
          </a:p>
          <a:p>
            <a:pPr eaLnBrk="1" hangingPunct="1"/>
            <a:r>
              <a:rPr dirty="0"/>
              <a:t> Sunk cost</a:t>
            </a:r>
            <a:endParaRPr dirty="0"/>
          </a:p>
          <a:p>
            <a:pPr eaLnBrk="1" hangingPunct="1"/>
            <a:r>
              <a:rPr dirty="0"/>
              <a:t> Opportunity cost</a:t>
            </a:r>
            <a:endParaRPr dirty="0"/>
          </a:p>
        </p:txBody>
      </p:sp>
      <p:pic>
        <p:nvPicPr>
          <p:cNvPr id="4" name="~PP1448.WAV">
            <a:hlinkClick r:id="" action="ppaction://media"/>
          </p:cNvPr>
          <p:cNvPicPr>
            <a:picLocks noRot="1" noChangeAspect="1"/>
          </p:cNvPicPr>
          <p:nvPr>
            <a:wavAudioFile r:embed="rId1" name="~PP1448.WAV"/>
          </p:nvPr>
        </p:nvPicPr>
        <p:blipFill>
          <a:blip r:embed="rId2"/>
          <a:stretch>
            <a:fillRect/>
          </a:stretch>
        </p:blipFill>
        <p:spPr>
          <a:xfrm>
            <a:off x="8696325" y="6410325"/>
            <a:ext cx="304800" cy="304800"/>
          </a:xfrm>
          <a:prstGeom prst="rect">
            <a:avLst/>
          </a:prstGeom>
          <a:noFill/>
          <a:ln w="9525">
            <a:noFill/>
          </a:ln>
        </p:spPr>
      </p:pic>
    </p:spTree>
  </p:cSld>
  <p:clrMapOvr>
    <a:masterClrMapping/>
  </p:clrMapOvr>
  <p:transition advTm="115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1"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Trek</Template>
  <TotalTime>0</TotalTime>
  <Words>6608</Words>
  <Application>WPS Presentation</Application>
  <PresentationFormat>On-screen Show (4:3)</PresentationFormat>
  <Paragraphs>272</Paragraphs>
  <Slides>43</Slides>
  <Notes>12</Notes>
  <HiddenSlides>0</HiddenSlides>
  <MMClips>43</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7</vt:i4>
      </vt:variant>
      <vt:variant>
        <vt:lpstr>幻灯片标题</vt:lpstr>
      </vt:variant>
      <vt:variant>
        <vt:i4>43</vt:i4>
      </vt:variant>
    </vt:vector>
  </HeadingPairs>
  <TitlesOfParts>
    <vt:vector size="65" baseType="lpstr">
      <vt:lpstr>Arial</vt:lpstr>
      <vt:lpstr>SimSun</vt:lpstr>
      <vt:lpstr>Wingdings</vt:lpstr>
      <vt:lpstr>Franklin Gothic Medium</vt:lpstr>
      <vt:lpstr>Franklin Gothic Book</vt:lpstr>
      <vt:lpstr>Wingdings 2</vt:lpstr>
      <vt:lpstr>Calibri</vt:lpstr>
      <vt:lpstr>Symbol</vt:lpstr>
      <vt:lpstr>Times New Roman</vt:lpstr>
      <vt:lpstr>Wingdings 2</vt:lpstr>
      <vt:lpstr>Microsoft YaHei</vt:lpstr>
      <vt:lpstr>Arial Unicode MS</vt:lpstr>
      <vt:lpstr>Calibri</vt:lpstr>
      <vt:lpstr>Times New Roman</vt:lpstr>
      <vt:lpstr>Trek</vt:lpstr>
      <vt:lpstr>Excel.Chart.8</vt:lpstr>
      <vt:lpstr>Excel.Chart.8</vt:lpstr>
      <vt:lpstr>Excel.Chart.8</vt:lpstr>
      <vt:lpstr>Excel.Chart.8</vt:lpstr>
      <vt:lpstr>Excel.Chart.8</vt:lpstr>
      <vt:lpstr>Excel.Chart.8</vt:lpstr>
      <vt:lpstr>Excel.Chart.8</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 Mohsan</dc:creator>
  <cp:lastModifiedBy>Dr. Fariha Rehman</cp:lastModifiedBy>
  <cp:revision>68</cp:revision>
  <dcterms:created xsi:type="dcterms:W3CDTF">2016-12-08T14:33:11Z</dcterms:created>
  <dcterms:modified xsi:type="dcterms:W3CDTF">2024-02-22T03:23:04Z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FA05649CBF754EDC9B3EE7B9B5869D2E_13</vt:lpwstr>
  </property>
  <property fmtid="{D5CDD505-2E9C-101B-9397-08002B2CF9AE}" pid="3" name="KSOProductBuildVer">
    <vt:lpwstr>1033-12.2.0.13431</vt:lpwstr>
  </property>
</Properties>
</file>

<file path=docProps/thumbnail.jpeg>
</file>